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67" r:id="rId3"/>
    <p:sldId id="257" r:id="rId4"/>
    <p:sldId id="258" r:id="rId5"/>
    <p:sldId id="259" r:id="rId6"/>
    <p:sldId id="260" r:id="rId7"/>
    <p:sldId id="261" r:id="rId8"/>
    <p:sldId id="262" r:id="rId9"/>
    <p:sldId id="263" r:id="rId10"/>
    <p:sldId id="264" r:id="rId11"/>
    <p:sldId id="268" r:id="rId12"/>
    <p:sldId id="272" r:id="rId13"/>
    <p:sldId id="269" r:id="rId14"/>
    <p:sldId id="270" r:id="rId15"/>
    <p:sldId id="271" r:id="rId16"/>
    <p:sldId id="273" r:id="rId17"/>
    <p:sldId id="274" r:id="rId18"/>
    <p:sldId id="275" r:id="rId19"/>
    <p:sldId id="276" r:id="rId20"/>
    <p:sldId id="277" r:id="rId21"/>
    <p:sldId id="278" r:id="rId22"/>
    <p:sldId id="279" r:id="rId23"/>
    <p:sldId id="280" r:id="rId24"/>
    <p:sldId id="284" r:id="rId25"/>
    <p:sldId id="282"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808E"/>
    <a:srgbClr val="FFFFFF"/>
    <a:srgbClr val="49D345"/>
    <a:srgbClr val="07A8BB"/>
    <a:srgbClr val="2A234C"/>
    <a:srgbClr val="099CAE"/>
    <a:srgbClr val="0F92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19"/>
    <p:restoredTop sz="94694"/>
  </p:normalViewPr>
  <p:slideViewPr>
    <p:cSldViewPr snapToGrid="0" snapToObjects="1">
      <p:cViewPr varScale="1">
        <p:scale>
          <a:sx n="85" d="100"/>
          <a:sy n="85" d="100"/>
        </p:scale>
        <p:origin x="3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73DA7F-F35C-40C8-9203-2303A41059BB}" type="datetimeFigureOut">
              <a:rPr lang="en-US" smtClean="0"/>
              <a:t>5/21/2022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2781D0-656C-4691-BB14-E2EC1D6E9354}" type="slidenum">
              <a:rPr lang="en-US" smtClean="0"/>
              <a:t>‹#›</a:t>
            </a:fld>
            <a:endParaRPr lang="en-US"/>
          </a:p>
        </p:txBody>
      </p:sp>
    </p:spTree>
    <p:extLst>
      <p:ext uri="{BB962C8B-B14F-4D97-AF65-F5344CB8AC3E}">
        <p14:creationId xmlns:p14="http://schemas.microsoft.com/office/powerpoint/2010/main" val="3058758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94B1-E6EA-0846-8162-F9DF56BA7F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1976BA-740F-3C47-9611-756AA8A1C7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6C23F9-FE4A-6C44-A808-A62CEF1EE030}"/>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1D76EC7B-501A-5445-8DE5-E4CABF4B3D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7E88B-378B-7F48-8128-80CE5BBE1CC9}"/>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1764512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D02F-A4E9-1049-9A46-047E011C98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A1351E-000E-2B45-B404-3D31A06258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E0A70-0503-2743-8067-F8A3E9C81926}"/>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14887648-5DD7-5F49-983C-D883133950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AB079-E9E2-CE41-AAEA-5E4CA7F613B4}"/>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359889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8C3F7A-16DC-CE4E-B1E2-A8F5B9E1E9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C99639-000D-4E4E-873E-24C4F35044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C2F843-D182-7B4A-B746-8B9B22742632}"/>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69C339B8-35BF-4549-B86E-0B42ED595E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EE5F5A-BA19-8841-BEE8-DBECFE7D964E}"/>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1882608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8EAFA-C865-CC4C-A48D-6D965FD49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DE3BAF-A57C-E047-B9EB-862019339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29FD2-DD23-5642-9C0F-EFB38D00D1A8}"/>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9069B824-E983-6149-A4F9-045843842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313B9-2C5B-874A-ADED-7769975122EF}"/>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345395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7AB3D-4145-3145-AA6B-2C4B4B91AD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9908FD-6321-AE44-BE86-AAFEE8D59B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D508DE-9CEE-0748-8BB9-B07CF9A17D1B}"/>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37A88D2B-26BB-184E-8953-736982E0B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4C0234-9339-7C4E-A62C-00BA3238816F}"/>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1680222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8C46A-CCE2-9E49-B9E9-DB72F42752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72E249-57CA-3248-94D6-5E0067EB24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59A3C4-D98A-DC42-904C-0FF94F0564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BAB9DB-41E4-174F-AFD4-DD44D764B543}"/>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6" name="Footer Placeholder 5">
            <a:extLst>
              <a:ext uri="{FF2B5EF4-FFF2-40B4-BE49-F238E27FC236}">
                <a16:creationId xmlns:a16="http://schemas.microsoft.com/office/drawing/2014/main" id="{279055DC-1EE9-9D4D-87F5-113109FC31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A521BA-9574-0B44-822F-BCD52517486D}"/>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2889088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E40BD-E62C-C742-983C-CC98448DF1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A298F3-8969-854B-B94A-BAA4D47F36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177C7F-C457-0A4B-9170-80C9F41701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A91DE5-8C1A-6742-999F-A8E5BFC586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B29A0E-503B-F045-ABBF-6A7541A01B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105AAB-C87D-4E48-9BAD-BF8899207838}"/>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8" name="Footer Placeholder 7">
            <a:extLst>
              <a:ext uri="{FF2B5EF4-FFF2-40B4-BE49-F238E27FC236}">
                <a16:creationId xmlns:a16="http://schemas.microsoft.com/office/drawing/2014/main" id="{901F26F0-2243-3246-BBC5-91B140139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7F9CD7-5881-3249-B166-4CBABF1C244D}"/>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296972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F7D0A-FF21-2A4E-BB7F-740372B02A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B2C21A-D40A-314A-ABFA-980B3BE6559F}"/>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4" name="Footer Placeholder 3">
            <a:extLst>
              <a:ext uri="{FF2B5EF4-FFF2-40B4-BE49-F238E27FC236}">
                <a16:creationId xmlns:a16="http://schemas.microsoft.com/office/drawing/2014/main" id="{2DEE8F62-DEC5-5F46-8F31-04B36E5A46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59344D-3BAF-B449-82EB-55A4C65E6578}"/>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279280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2F811D-953C-DD49-9811-382B9DC86611}"/>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3" name="Footer Placeholder 2">
            <a:extLst>
              <a:ext uri="{FF2B5EF4-FFF2-40B4-BE49-F238E27FC236}">
                <a16:creationId xmlns:a16="http://schemas.microsoft.com/office/drawing/2014/main" id="{34C06B49-6491-7144-9328-3FDB093491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67B41B-C233-DC4F-B2FF-A2872F383E51}"/>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98293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21868-73D2-AA45-BD52-0D6E25EFE1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EC691D-FBC9-114D-96B1-E714309953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8809EF-B10C-124C-BF00-21178FE5C9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C2FE58-190A-FE45-9414-89D7796C633D}"/>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6" name="Footer Placeholder 5">
            <a:extLst>
              <a:ext uri="{FF2B5EF4-FFF2-40B4-BE49-F238E27FC236}">
                <a16:creationId xmlns:a16="http://schemas.microsoft.com/office/drawing/2014/main" id="{6141617C-17DA-A441-BC4D-FF5E24465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FFC754-433D-8C4A-ABE3-A5FF2DB74F6C}"/>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1417069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05049-F982-0743-B2A7-0C685CA85F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3C5BB7-38D5-8440-9CDC-CD2CE40A7C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C7378A-033F-E748-BB07-14A1BF226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EC5382-B5AA-D949-BBDB-C83D3ED8C3FE}"/>
              </a:ext>
            </a:extLst>
          </p:cNvPr>
          <p:cNvSpPr>
            <a:spLocks noGrp="1"/>
          </p:cNvSpPr>
          <p:nvPr>
            <p:ph type="dt" sz="half" idx="10"/>
          </p:nvPr>
        </p:nvSpPr>
        <p:spPr/>
        <p:txBody>
          <a:bodyPr/>
          <a:lstStyle/>
          <a:p>
            <a:fld id="{39C74E76-B69F-AD47-A614-B9049C0B306C}" type="datetimeFigureOut">
              <a:rPr lang="en-US" smtClean="0"/>
              <a:t>5/21/2022</a:t>
            </a:fld>
            <a:endParaRPr lang="en-US"/>
          </a:p>
        </p:txBody>
      </p:sp>
      <p:sp>
        <p:nvSpPr>
          <p:cNvPr id="6" name="Footer Placeholder 5">
            <a:extLst>
              <a:ext uri="{FF2B5EF4-FFF2-40B4-BE49-F238E27FC236}">
                <a16:creationId xmlns:a16="http://schemas.microsoft.com/office/drawing/2014/main" id="{8D7B02F7-4744-3145-B2B3-F1AEE5D4A5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C14A01-F725-EF4B-857A-49D6A9C3A6C0}"/>
              </a:ext>
            </a:extLst>
          </p:cNvPr>
          <p:cNvSpPr>
            <a:spLocks noGrp="1"/>
          </p:cNvSpPr>
          <p:nvPr>
            <p:ph type="sldNum" sz="quarter" idx="12"/>
          </p:nvPr>
        </p:nvSpPr>
        <p:spPr/>
        <p:txBody>
          <a:bodyPr/>
          <a:lstStyle/>
          <a:p>
            <a:fld id="{09829B8E-2587-E344-9AAC-B5F31F8E7C03}" type="slidenum">
              <a:rPr lang="en-US" smtClean="0"/>
              <a:t>‹#›</a:t>
            </a:fld>
            <a:endParaRPr lang="en-US"/>
          </a:p>
        </p:txBody>
      </p:sp>
    </p:spTree>
    <p:extLst>
      <p:ext uri="{BB962C8B-B14F-4D97-AF65-F5344CB8AC3E}">
        <p14:creationId xmlns:p14="http://schemas.microsoft.com/office/powerpoint/2010/main" val="3100920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50BB4-1C40-8A4A-82FC-3916961D00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57EE82-5D6B-5942-A6F0-0C26DB1E82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929DE0-23C1-3749-9A54-178F4D0CF4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74E76-B69F-AD47-A614-B9049C0B306C}" type="datetimeFigureOut">
              <a:rPr lang="en-US" smtClean="0"/>
              <a:t>5/21/2022</a:t>
            </a:fld>
            <a:endParaRPr lang="en-US"/>
          </a:p>
        </p:txBody>
      </p:sp>
      <p:sp>
        <p:nvSpPr>
          <p:cNvPr id="5" name="Footer Placeholder 4">
            <a:extLst>
              <a:ext uri="{FF2B5EF4-FFF2-40B4-BE49-F238E27FC236}">
                <a16:creationId xmlns:a16="http://schemas.microsoft.com/office/drawing/2014/main" id="{99295C67-F740-FD4B-8EE3-FD2391DCDC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9D8D39-7DB5-4440-BE6D-2ED9C35918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829B8E-2587-E344-9AAC-B5F31F8E7C03}" type="slidenum">
              <a:rPr lang="en-US" smtClean="0"/>
              <a:t>‹#›</a:t>
            </a:fld>
            <a:endParaRPr lang="en-US"/>
          </a:p>
        </p:txBody>
      </p:sp>
    </p:spTree>
    <p:extLst>
      <p:ext uri="{BB962C8B-B14F-4D97-AF65-F5344CB8AC3E}">
        <p14:creationId xmlns:p14="http://schemas.microsoft.com/office/powerpoint/2010/main" val="1474909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9B7ED00-73CE-5A49-914A-26E7B1524F22}"/>
              </a:ext>
            </a:extLst>
          </p:cNvPr>
          <p:cNvSpPr/>
          <p:nvPr/>
        </p:nvSpPr>
        <p:spPr>
          <a:xfrm>
            <a:off x="7029669" y="5711013"/>
            <a:ext cx="5267434" cy="423219"/>
          </a:xfrm>
          <a:prstGeom prst="rect">
            <a:avLst/>
          </a:prstGeom>
          <a:solidFill>
            <a:srgbClr val="2A234C"/>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DA0C58-AF99-E84D-A626-367582D33271}"/>
              </a:ext>
            </a:extLst>
          </p:cNvPr>
          <p:cNvSpPr>
            <a:spLocks noGrp="1"/>
          </p:cNvSpPr>
          <p:nvPr>
            <p:ph type="ctrTitle"/>
          </p:nvPr>
        </p:nvSpPr>
        <p:spPr>
          <a:xfrm>
            <a:off x="761999" y="2307498"/>
            <a:ext cx="10668000" cy="1519237"/>
          </a:xfrm>
        </p:spPr>
        <p:txBody>
          <a:bodyPr>
            <a:normAutofit fontScale="90000"/>
          </a:bodyPr>
          <a:lstStyle/>
          <a:p>
            <a:pPr algn="l">
              <a:lnSpc>
                <a:spcPct val="150000"/>
              </a:lnSpc>
            </a:pPr>
            <a:r>
              <a:rPr lang="en-US" sz="4900" dirty="0">
                <a:solidFill>
                  <a:srgbClr val="10808E"/>
                </a:solidFill>
                <a:latin typeface="Arial" panose="020B0604020202020204" pitchFamily="34" charset="0"/>
                <a:cs typeface="Arial" panose="020B0604020202020204" pitchFamily="34" charset="0"/>
              </a:rPr>
              <a:t>The Media Isn’t Fake (Mostly) </a:t>
            </a:r>
            <a:r>
              <a:rPr lang="en-US" sz="4400" dirty="0">
                <a:solidFill>
                  <a:srgbClr val="49D345"/>
                </a:solidFill>
                <a:latin typeface="Arial" panose="020B0604020202020204" pitchFamily="34" charset="0"/>
                <a:cs typeface="Arial" panose="020B0604020202020204" pitchFamily="34" charset="0"/>
              </a:rPr>
              <a:t/>
            </a:r>
            <a:br>
              <a:rPr lang="en-US" sz="4400" dirty="0">
                <a:solidFill>
                  <a:srgbClr val="49D345"/>
                </a:solidFill>
                <a:latin typeface="Arial" panose="020B0604020202020204" pitchFamily="34" charset="0"/>
                <a:cs typeface="Arial" panose="020B0604020202020204" pitchFamily="34" charset="0"/>
              </a:rPr>
            </a:br>
            <a:r>
              <a:rPr lang="en-US" sz="3600" dirty="0">
                <a:solidFill>
                  <a:srgbClr val="49D345"/>
                </a:solidFill>
                <a:latin typeface="Arial" panose="020B0604020202020204" pitchFamily="34" charset="0"/>
                <a:cs typeface="Arial" panose="020B0604020202020204" pitchFamily="34" charset="0"/>
              </a:rPr>
              <a:t>You’re Just a Poor Communicator</a:t>
            </a:r>
            <a:r>
              <a:rPr lang="en-US" sz="3600" dirty="0">
                <a:solidFill>
                  <a:srgbClr val="49D345"/>
                </a:solidFill>
                <a:effectLst/>
                <a:latin typeface="Arial" panose="020B0604020202020204" pitchFamily="34" charset="0"/>
                <a:cs typeface="Arial" panose="020B0604020202020204" pitchFamily="34" charset="0"/>
              </a:rPr>
              <a:t> </a:t>
            </a:r>
            <a:endParaRPr lang="en-US" sz="3600" dirty="0">
              <a:solidFill>
                <a:srgbClr val="49D345"/>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415CDED-B516-794C-A3CC-069328862CD5}"/>
              </a:ext>
            </a:extLst>
          </p:cNvPr>
          <p:cNvSpPr txBox="1"/>
          <p:nvPr/>
        </p:nvSpPr>
        <p:spPr>
          <a:xfrm>
            <a:off x="7173602" y="5743128"/>
            <a:ext cx="4892274" cy="584775"/>
          </a:xfrm>
          <a:prstGeom prst="rect">
            <a:avLst/>
          </a:prstGeom>
          <a:noFill/>
        </p:spPr>
        <p:txBody>
          <a:bodyPr wrap="square" rtlCol="0">
            <a:spAutoFit/>
          </a:bodyPr>
          <a:lstStyle/>
          <a:p>
            <a:r>
              <a:rPr lang="en-US" sz="1600" dirty="0" smtClean="0">
                <a:solidFill>
                  <a:schemeClr val="bg1"/>
                </a:solidFill>
                <a:latin typeface="Arial" panose="020B0604020202020204" pitchFamily="34" charset="0"/>
                <a:cs typeface="Arial" panose="020B0604020202020204" pitchFamily="34" charset="0"/>
              </a:rPr>
              <a:t>ALEXI PUBLIC RELATIONS</a:t>
            </a:r>
          </a:p>
          <a:p>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8765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058CB7-FD64-A64F-90FD-2D9EF6EB2C07}"/>
              </a:ext>
            </a:extLst>
          </p:cNvPr>
          <p:cNvSpPr/>
          <p:nvPr/>
        </p:nvSpPr>
        <p:spPr>
          <a:xfrm>
            <a:off x="0" y="2701948"/>
            <a:ext cx="12192000" cy="4156050"/>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97465" y="1188910"/>
            <a:ext cx="6502401" cy="769441"/>
          </a:xfrm>
          <a:prstGeom prst="rect">
            <a:avLst/>
          </a:prstGeom>
          <a:noFill/>
        </p:spPr>
        <p:txBody>
          <a:bodyPr wrap="square" rtlCol="0">
            <a:spAutoFit/>
          </a:bodyPr>
          <a:lstStyle/>
          <a:p>
            <a:r>
              <a:rPr lang="en-US" sz="4400" dirty="0">
                <a:solidFill>
                  <a:srgbClr val="07A8BB"/>
                </a:solidFill>
                <a:latin typeface="Arial" panose="020B0604020202020204" pitchFamily="34" charset="0"/>
                <a:cs typeface="Arial" panose="020B0604020202020204" pitchFamily="34" charset="0"/>
              </a:rPr>
              <a:t>Message Stratification</a:t>
            </a:r>
            <a:r>
              <a:rPr lang="en-US" sz="4400" dirty="0">
                <a:solidFill>
                  <a:srgbClr val="07A8BB"/>
                </a:solidFill>
                <a:effectLst/>
                <a:latin typeface="Arial" panose="020B0604020202020204" pitchFamily="34" charset="0"/>
                <a:cs typeface="Arial" panose="020B0604020202020204" pitchFamily="34" charset="0"/>
              </a:rPr>
              <a:t> </a:t>
            </a:r>
            <a:endParaRPr lang="en-US" sz="4400" dirty="0">
              <a:solidFill>
                <a:srgbClr val="07A8BB"/>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BCB8DE75-23C4-D74F-813A-95BDE94109F2}"/>
              </a:ext>
            </a:extLst>
          </p:cNvPr>
          <p:cNvGraphicFramePr>
            <a:graphicFrameLocks noGrp="1"/>
          </p:cNvGraphicFramePr>
          <p:nvPr>
            <p:extLst>
              <p:ext uri="{D42A27DB-BD31-4B8C-83A1-F6EECF244321}">
                <p14:modId xmlns:p14="http://schemas.microsoft.com/office/powerpoint/2010/main" val="4047297714"/>
              </p:ext>
            </p:extLst>
          </p:nvPr>
        </p:nvGraphicFramePr>
        <p:xfrm>
          <a:off x="1032932" y="4966896"/>
          <a:ext cx="10041466" cy="1044437"/>
        </p:xfrm>
        <a:graphic>
          <a:graphicData uri="http://schemas.openxmlformats.org/drawingml/2006/table">
            <a:tbl>
              <a:tblPr firstRow="1" firstCol="1" bandRow="1">
                <a:tableStyleId>{5C22544A-7EE6-4342-B048-85BDC9FD1C3A}</a:tableStyleId>
              </a:tblPr>
              <a:tblGrid>
                <a:gridCol w="3386668">
                  <a:extLst>
                    <a:ext uri="{9D8B030D-6E8A-4147-A177-3AD203B41FA5}">
                      <a16:colId xmlns:a16="http://schemas.microsoft.com/office/drawing/2014/main" val="4164329502"/>
                    </a:ext>
                  </a:extLst>
                </a:gridCol>
                <a:gridCol w="1720038">
                  <a:extLst>
                    <a:ext uri="{9D8B030D-6E8A-4147-A177-3AD203B41FA5}">
                      <a16:colId xmlns:a16="http://schemas.microsoft.com/office/drawing/2014/main" val="4230657025"/>
                    </a:ext>
                  </a:extLst>
                </a:gridCol>
                <a:gridCol w="1874176">
                  <a:extLst>
                    <a:ext uri="{9D8B030D-6E8A-4147-A177-3AD203B41FA5}">
                      <a16:colId xmlns:a16="http://schemas.microsoft.com/office/drawing/2014/main" val="637850826"/>
                    </a:ext>
                  </a:extLst>
                </a:gridCol>
                <a:gridCol w="3060584">
                  <a:extLst>
                    <a:ext uri="{9D8B030D-6E8A-4147-A177-3AD203B41FA5}">
                      <a16:colId xmlns:a16="http://schemas.microsoft.com/office/drawing/2014/main" val="1410401796"/>
                    </a:ext>
                  </a:extLst>
                </a:gridCol>
              </a:tblGrid>
              <a:tr h="358596">
                <a:tc>
                  <a:txBody>
                    <a:bodyPr/>
                    <a:lstStyle/>
                    <a:p>
                      <a:pPr marL="0" marR="0">
                        <a:lnSpc>
                          <a:spcPct val="107000"/>
                        </a:lnSpc>
                        <a:spcBef>
                          <a:spcPts val="0"/>
                        </a:spcBef>
                        <a:spcAft>
                          <a:spcPts val="0"/>
                        </a:spcAft>
                      </a:pPr>
                      <a:r>
                        <a:rPr lang="en-US" sz="2000" dirty="0">
                          <a:effectLst/>
                        </a:rPr>
                        <a:t>Message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solidFill>
                      <a:srgbClr val="10808E"/>
                    </a:solidFill>
                  </a:tcPr>
                </a:tc>
                <a:tc>
                  <a:txBody>
                    <a:bodyPr/>
                    <a:lstStyle/>
                    <a:p>
                      <a:pPr marL="0" marR="0">
                        <a:lnSpc>
                          <a:spcPct val="107000"/>
                        </a:lnSpc>
                        <a:spcBef>
                          <a:spcPts val="0"/>
                        </a:spcBef>
                        <a:spcAft>
                          <a:spcPts val="0"/>
                        </a:spcAft>
                      </a:pPr>
                      <a:r>
                        <a:rPr lang="en-US" sz="2000" dirty="0">
                          <a:effectLst/>
                        </a:rPr>
                        <a:t>Audience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solidFill>
                      <a:srgbClr val="10808E"/>
                    </a:solidFill>
                  </a:tcPr>
                </a:tc>
                <a:tc>
                  <a:txBody>
                    <a:bodyPr/>
                    <a:lstStyle/>
                    <a:p>
                      <a:pPr marL="0" marR="0">
                        <a:lnSpc>
                          <a:spcPct val="107000"/>
                        </a:lnSpc>
                        <a:spcBef>
                          <a:spcPts val="0"/>
                        </a:spcBef>
                        <a:spcAft>
                          <a:spcPts val="0"/>
                        </a:spcAft>
                      </a:pPr>
                      <a:r>
                        <a:rPr lang="en-US" sz="2000" dirty="0">
                          <a:effectLst/>
                        </a:rPr>
                        <a:t>Medium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solidFill>
                      <a:srgbClr val="10808E"/>
                    </a:solidFill>
                  </a:tcPr>
                </a:tc>
                <a:tc>
                  <a:txBody>
                    <a:bodyPr/>
                    <a:lstStyle/>
                    <a:p>
                      <a:pPr marL="0" marR="0">
                        <a:lnSpc>
                          <a:spcPct val="107000"/>
                        </a:lnSpc>
                        <a:spcBef>
                          <a:spcPts val="0"/>
                        </a:spcBef>
                        <a:spcAft>
                          <a:spcPts val="0"/>
                        </a:spcAft>
                      </a:pPr>
                      <a:r>
                        <a:rPr lang="en-US" sz="2000" dirty="0">
                          <a:effectLst/>
                        </a:rPr>
                        <a:t>Cadence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solidFill>
                      <a:srgbClr val="10808E"/>
                    </a:solidFill>
                  </a:tcPr>
                </a:tc>
                <a:extLst>
                  <a:ext uri="{0D108BD9-81ED-4DB2-BD59-A6C34878D82A}">
                    <a16:rowId xmlns:a16="http://schemas.microsoft.com/office/drawing/2014/main" val="3158663595"/>
                  </a:ext>
                </a:extLst>
              </a:tr>
              <a:tr h="685841">
                <a:tc>
                  <a:txBody>
                    <a:bodyPr/>
                    <a:lstStyle/>
                    <a:p>
                      <a:pPr marL="0" marR="0">
                        <a:lnSpc>
                          <a:spcPct val="107000"/>
                        </a:lnSpc>
                        <a:spcBef>
                          <a:spcPts val="0"/>
                        </a:spcBef>
                        <a:spcAft>
                          <a:spcPts val="0"/>
                        </a:spcAft>
                      </a:pPr>
                      <a:r>
                        <a:rPr lang="en-US" sz="2000" dirty="0">
                          <a:effectLst/>
                        </a:rPr>
                        <a:t>Tax Credits for Barbershops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solidFill>
                      <a:srgbClr val="10808E"/>
                    </a:solidFill>
                  </a:tcPr>
                </a:tc>
                <a:tc>
                  <a:txBody>
                    <a:bodyPr/>
                    <a:lstStyle/>
                    <a:p>
                      <a:pPr marL="0" marR="0">
                        <a:lnSpc>
                          <a:spcPct val="107000"/>
                        </a:lnSpc>
                        <a:spcBef>
                          <a:spcPts val="0"/>
                        </a:spcBef>
                        <a:spcAft>
                          <a:spcPts val="0"/>
                        </a:spcAft>
                      </a:pPr>
                      <a:r>
                        <a:rPr lang="en-US" sz="2000" dirty="0">
                          <a:effectLst/>
                        </a:rPr>
                        <a:t>Black Voters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tc>
                <a:tc>
                  <a:txBody>
                    <a:bodyPr/>
                    <a:lstStyle/>
                    <a:p>
                      <a:pPr marL="0" marR="0">
                        <a:lnSpc>
                          <a:spcPct val="107000"/>
                        </a:lnSpc>
                        <a:spcBef>
                          <a:spcPts val="0"/>
                        </a:spcBef>
                        <a:spcAft>
                          <a:spcPts val="0"/>
                        </a:spcAft>
                      </a:pPr>
                      <a:r>
                        <a:rPr lang="en-US" sz="2000" dirty="0">
                          <a:effectLst/>
                        </a:rPr>
                        <a:t>Instagram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tc>
                <a:tc>
                  <a:txBody>
                    <a:bodyPr/>
                    <a:lstStyle/>
                    <a:p>
                      <a:pPr marL="0" marR="0">
                        <a:lnSpc>
                          <a:spcPct val="107000"/>
                        </a:lnSpc>
                        <a:spcBef>
                          <a:spcPts val="0"/>
                        </a:spcBef>
                        <a:spcAft>
                          <a:spcPts val="0"/>
                        </a:spcAft>
                      </a:pPr>
                      <a:r>
                        <a:rPr lang="en-US" sz="2000" dirty="0">
                          <a:effectLst/>
                        </a:rPr>
                        <a:t>Weekly Digital,</a:t>
                      </a:r>
                    </a:p>
                    <a:p>
                      <a:pPr marL="0" marR="0">
                        <a:lnSpc>
                          <a:spcPct val="107000"/>
                        </a:lnSpc>
                        <a:spcBef>
                          <a:spcPts val="0"/>
                        </a:spcBef>
                        <a:spcAft>
                          <a:spcPts val="0"/>
                        </a:spcAft>
                      </a:pPr>
                      <a:r>
                        <a:rPr lang="en-US" sz="2000" dirty="0">
                          <a:effectLst/>
                        </a:rPr>
                        <a:t>Quarterly Direct Mail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7" marR="124147" marT="0" marB="0"/>
                </a:tc>
                <a:extLst>
                  <a:ext uri="{0D108BD9-81ED-4DB2-BD59-A6C34878D82A}">
                    <a16:rowId xmlns:a16="http://schemas.microsoft.com/office/drawing/2014/main" val="4247768783"/>
                  </a:ext>
                </a:extLst>
              </a:tr>
            </a:tbl>
          </a:graphicData>
        </a:graphic>
      </p:graphicFrame>
      <p:sp>
        <p:nvSpPr>
          <p:cNvPr id="8" name="TextBox 7">
            <a:extLst>
              <a:ext uri="{FF2B5EF4-FFF2-40B4-BE49-F238E27FC236}">
                <a16:creationId xmlns:a16="http://schemas.microsoft.com/office/drawing/2014/main" id="{70F29F2F-DFF2-8045-BFD3-E2EBFEF2308A}"/>
              </a:ext>
            </a:extLst>
          </p:cNvPr>
          <p:cNvSpPr txBox="1"/>
          <p:nvPr/>
        </p:nvSpPr>
        <p:spPr>
          <a:xfrm>
            <a:off x="897465" y="3003474"/>
            <a:ext cx="10684935" cy="1846659"/>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Not every message is appealing to every audience. Stratify your message. Consider your target audiences and get key messages to them. It takes time to sort out key messages but developing a stakeholder map at the beginning of your campaign can help. The map can also include messaging cadence. </a:t>
            </a:r>
          </a:p>
          <a:p>
            <a:endParaRPr lang="en-US" dirty="0"/>
          </a:p>
        </p:txBody>
      </p:sp>
    </p:spTree>
    <p:extLst>
      <p:ext uri="{BB962C8B-B14F-4D97-AF65-F5344CB8AC3E}">
        <p14:creationId xmlns:p14="http://schemas.microsoft.com/office/powerpoint/2010/main" val="1469279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1" y="1"/>
            <a:ext cx="5909733"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11F1BC4-687E-8940-B1F9-FFC31C43639C}"/>
              </a:ext>
            </a:extLst>
          </p:cNvPr>
          <p:cNvSpPr txBox="1"/>
          <p:nvPr/>
        </p:nvSpPr>
        <p:spPr>
          <a:xfrm>
            <a:off x="846666" y="2816310"/>
            <a:ext cx="4961465" cy="769441"/>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Media Relations</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FE058EB7-6705-CD41-94ED-85CFFA319AEE}"/>
              </a:ext>
            </a:extLst>
          </p:cNvPr>
          <p:cNvSpPr txBox="1"/>
          <p:nvPr/>
        </p:nvSpPr>
        <p:spPr>
          <a:xfrm>
            <a:off x="6383864" y="2062257"/>
            <a:ext cx="4588933" cy="3046988"/>
          </a:xfrm>
          <a:prstGeom prst="rect">
            <a:avLst/>
          </a:prstGeom>
          <a:noFill/>
        </p:spPr>
        <p:txBody>
          <a:bodyPr wrap="square" rtlCol="0">
            <a:spAutoFit/>
          </a:bodyPr>
          <a:lstStyle/>
          <a:p>
            <a:r>
              <a:rPr lang="en-US" sz="2400" dirty="0">
                <a:solidFill>
                  <a:srgbClr val="10808E"/>
                </a:solidFill>
                <a:latin typeface="Arial" panose="020B0604020202020204" pitchFamily="34" charset="0"/>
                <a:cs typeface="Arial" panose="020B0604020202020204" pitchFamily="34" charset="0"/>
              </a:rPr>
              <a:t>We live in a 24-second media cycle now where journalists are under pressure to develop stories that have analytical significance</a:t>
            </a:r>
            <a:r>
              <a:rPr lang="en-US" sz="2400" dirty="0">
                <a:solidFill>
                  <a:srgbClr val="07A8BB"/>
                </a:solidFill>
                <a:latin typeface="Arial" panose="020B0604020202020204" pitchFamily="34" charset="0"/>
                <a:cs typeface="Arial" panose="020B0604020202020204" pitchFamily="34" charset="0"/>
              </a:rPr>
              <a:t>. </a:t>
            </a:r>
            <a:r>
              <a:rPr lang="en-US" sz="2400" dirty="0">
                <a:solidFill>
                  <a:srgbClr val="49D345"/>
                </a:solidFill>
                <a:latin typeface="Arial" panose="020B0604020202020204" pitchFamily="34" charset="0"/>
                <a:cs typeface="Arial" panose="020B0604020202020204" pitchFamily="34" charset="0"/>
              </a:rPr>
              <a:t>That doesn’t mean the media is fake. </a:t>
            </a:r>
            <a:r>
              <a:rPr lang="en-US" sz="2400" dirty="0">
                <a:solidFill>
                  <a:srgbClr val="10808E"/>
                </a:solidFill>
                <a:latin typeface="Arial" panose="020B0604020202020204" pitchFamily="34" charset="0"/>
                <a:cs typeface="Arial" panose="020B0604020202020204" pitchFamily="34" charset="0"/>
              </a:rPr>
              <a:t>It means you must be diligent about how you communicate.</a:t>
            </a:r>
          </a:p>
        </p:txBody>
      </p:sp>
    </p:spTree>
    <p:extLst>
      <p:ext uri="{BB962C8B-B14F-4D97-AF65-F5344CB8AC3E}">
        <p14:creationId xmlns:p14="http://schemas.microsoft.com/office/powerpoint/2010/main" val="536671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1" y="1"/>
            <a:ext cx="5909733"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1024464" y="2183054"/>
            <a:ext cx="3860802" cy="2123658"/>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Keys to Winning with the Media</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69DA5CF-FCF6-3945-A91D-D732892CB645}"/>
              </a:ext>
            </a:extLst>
          </p:cNvPr>
          <p:cNvSpPr txBox="1"/>
          <p:nvPr/>
        </p:nvSpPr>
        <p:spPr>
          <a:xfrm>
            <a:off x="6536268" y="1641188"/>
            <a:ext cx="4758266" cy="4016484"/>
          </a:xfrm>
          <a:prstGeom prst="rect">
            <a:avLst/>
          </a:prstGeom>
          <a:noFill/>
        </p:spPr>
        <p:txBody>
          <a:bodyPr wrap="square" rtlCol="0">
            <a:spAutoFit/>
          </a:bodyPr>
          <a:lstStyle/>
          <a:p>
            <a:pPr lvl="0">
              <a:spcBef>
                <a:spcPts val="1800"/>
              </a:spcBef>
            </a:pPr>
            <a:r>
              <a:rPr lang="en-US" sz="2400" b="1" dirty="0">
                <a:solidFill>
                  <a:srgbClr val="10808E"/>
                </a:solidFill>
                <a:latin typeface="Arial" panose="020B0604020202020204" pitchFamily="34" charset="0"/>
                <a:cs typeface="Arial" panose="020B0604020202020204" pitchFamily="34" charset="0"/>
              </a:rPr>
              <a:t>Understand the media:  </a:t>
            </a:r>
            <a:r>
              <a:rPr lang="en-US" sz="2400" dirty="0">
                <a:solidFill>
                  <a:srgbClr val="10808E"/>
                </a:solidFill>
                <a:latin typeface="Arial" panose="020B0604020202020204" pitchFamily="34" charset="0"/>
                <a:cs typeface="Arial" panose="020B0604020202020204" pitchFamily="34" charset="0"/>
              </a:rPr>
              <a:t/>
            </a:r>
            <a:br>
              <a:rPr lang="en-US" sz="2400" dirty="0">
                <a:solidFill>
                  <a:srgbClr val="10808E"/>
                </a:solidFill>
                <a:latin typeface="Arial" panose="020B0604020202020204" pitchFamily="34" charset="0"/>
                <a:cs typeface="Arial" panose="020B0604020202020204" pitchFamily="34" charset="0"/>
              </a:rPr>
            </a:br>
            <a:r>
              <a:rPr lang="en-US" sz="2400" dirty="0">
                <a:solidFill>
                  <a:srgbClr val="10808E"/>
                </a:solidFill>
                <a:latin typeface="Arial" panose="020B0604020202020204" pitchFamily="34" charset="0"/>
                <a:cs typeface="Arial" panose="020B0604020202020204" pitchFamily="34" charset="0"/>
              </a:rPr>
              <a:t>Know what they want</a:t>
            </a:r>
          </a:p>
          <a:p>
            <a:pPr lvl="0">
              <a:spcBef>
                <a:spcPts val="1800"/>
              </a:spcBef>
            </a:pPr>
            <a:r>
              <a:rPr lang="en-US" sz="2400" b="1" dirty="0">
                <a:solidFill>
                  <a:srgbClr val="10808E"/>
                </a:solidFill>
                <a:latin typeface="Arial" panose="020B0604020202020204" pitchFamily="34" charset="0"/>
                <a:cs typeface="Arial" panose="020B0604020202020204" pitchFamily="34" charset="0"/>
              </a:rPr>
              <a:t>Have an agenda:  </a:t>
            </a:r>
            <a:r>
              <a:rPr lang="en-US" sz="2400" dirty="0">
                <a:solidFill>
                  <a:srgbClr val="10808E"/>
                </a:solidFill>
                <a:latin typeface="Arial" panose="020B0604020202020204" pitchFamily="34" charset="0"/>
                <a:cs typeface="Arial" panose="020B0604020202020204" pitchFamily="34" charset="0"/>
              </a:rPr>
              <a:t/>
            </a:r>
            <a:br>
              <a:rPr lang="en-US" sz="2400" dirty="0">
                <a:solidFill>
                  <a:srgbClr val="10808E"/>
                </a:solidFill>
                <a:latin typeface="Arial" panose="020B0604020202020204" pitchFamily="34" charset="0"/>
                <a:cs typeface="Arial" panose="020B0604020202020204" pitchFamily="34" charset="0"/>
              </a:rPr>
            </a:br>
            <a:r>
              <a:rPr lang="en-US" sz="2400" dirty="0">
                <a:solidFill>
                  <a:srgbClr val="10808E"/>
                </a:solidFill>
                <a:latin typeface="Arial" panose="020B0604020202020204" pitchFamily="34" charset="0"/>
                <a:cs typeface="Arial" panose="020B0604020202020204" pitchFamily="34" charset="0"/>
              </a:rPr>
              <a:t>Know what YOU want</a:t>
            </a:r>
          </a:p>
          <a:p>
            <a:pPr lvl="0">
              <a:spcBef>
                <a:spcPts val="1800"/>
              </a:spcBef>
            </a:pPr>
            <a:r>
              <a:rPr lang="en-US" sz="2400" b="1" dirty="0">
                <a:solidFill>
                  <a:srgbClr val="10808E"/>
                </a:solidFill>
                <a:latin typeface="Arial" panose="020B0604020202020204" pitchFamily="34" charset="0"/>
                <a:cs typeface="Arial" panose="020B0604020202020204" pitchFamily="34" charset="0"/>
              </a:rPr>
              <a:t>Deliver a compelling message:</a:t>
            </a:r>
            <a:br>
              <a:rPr lang="en-US" sz="2400" b="1" dirty="0">
                <a:solidFill>
                  <a:srgbClr val="10808E"/>
                </a:solidFill>
                <a:latin typeface="Arial" panose="020B0604020202020204" pitchFamily="34" charset="0"/>
                <a:cs typeface="Arial" panose="020B0604020202020204" pitchFamily="34" charset="0"/>
              </a:rPr>
            </a:br>
            <a:r>
              <a:rPr lang="en-US" sz="2400" dirty="0">
                <a:solidFill>
                  <a:srgbClr val="10808E"/>
                </a:solidFill>
                <a:latin typeface="Arial" panose="020B0604020202020204" pitchFamily="34" charset="0"/>
                <a:cs typeface="Arial" panose="020B0604020202020204" pitchFamily="34" charset="0"/>
              </a:rPr>
              <a:t>Be brief, concise, and easy </a:t>
            </a:r>
            <a:br>
              <a:rPr lang="en-US" sz="2400" dirty="0">
                <a:solidFill>
                  <a:srgbClr val="10808E"/>
                </a:solidFill>
                <a:latin typeface="Arial" panose="020B0604020202020204" pitchFamily="34" charset="0"/>
                <a:cs typeface="Arial" panose="020B0604020202020204" pitchFamily="34" charset="0"/>
              </a:rPr>
            </a:br>
            <a:r>
              <a:rPr lang="en-US" sz="2400" dirty="0">
                <a:solidFill>
                  <a:srgbClr val="10808E"/>
                </a:solidFill>
                <a:latin typeface="Arial" panose="020B0604020202020204" pitchFamily="34" charset="0"/>
                <a:cs typeface="Arial" panose="020B0604020202020204" pitchFamily="34" charset="0"/>
              </a:rPr>
              <a:t>to remember</a:t>
            </a:r>
          </a:p>
          <a:p>
            <a:pPr lvl="0">
              <a:spcBef>
                <a:spcPts val="1800"/>
              </a:spcBef>
            </a:pPr>
            <a:r>
              <a:rPr lang="en-US" sz="2400" dirty="0">
                <a:solidFill>
                  <a:srgbClr val="49D345"/>
                </a:solidFill>
                <a:latin typeface="Arial" panose="020B0604020202020204" pitchFamily="34" charset="0"/>
                <a:cs typeface="Arial" panose="020B0604020202020204" pitchFamily="34" charset="0"/>
              </a:rPr>
              <a:t>Prepare and PRACTICE</a:t>
            </a:r>
          </a:p>
          <a:p>
            <a:endParaRPr lang="en-US" dirty="0"/>
          </a:p>
        </p:txBody>
      </p:sp>
    </p:spTree>
    <p:extLst>
      <p:ext uri="{BB962C8B-B14F-4D97-AF65-F5344CB8AC3E}">
        <p14:creationId xmlns:p14="http://schemas.microsoft.com/office/powerpoint/2010/main" val="1986945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1" y="1"/>
            <a:ext cx="5909733"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1024464" y="2183054"/>
            <a:ext cx="3860802" cy="2123658"/>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What </a:t>
            </a:r>
            <a:br>
              <a:rPr lang="en-US" sz="4400" dirty="0">
                <a:solidFill>
                  <a:schemeClr val="bg1"/>
                </a:solidFill>
                <a:latin typeface="Arial" panose="020B0604020202020204" pitchFamily="34" charset="0"/>
                <a:cs typeface="Arial" panose="020B0604020202020204" pitchFamily="34" charset="0"/>
              </a:rPr>
            </a:br>
            <a:r>
              <a:rPr lang="en-US" sz="4400" dirty="0">
                <a:solidFill>
                  <a:schemeClr val="bg1"/>
                </a:solidFill>
                <a:latin typeface="Arial" panose="020B0604020202020204" pitchFamily="34" charset="0"/>
                <a:cs typeface="Arial" panose="020B0604020202020204" pitchFamily="34" charset="0"/>
              </a:rPr>
              <a:t>Makes </a:t>
            </a:r>
            <a:br>
              <a:rPr lang="en-US" sz="4400" dirty="0">
                <a:solidFill>
                  <a:schemeClr val="bg1"/>
                </a:solidFill>
                <a:latin typeface="Arial" panose="020B0604020202020204" pitchFamily="34" charset="0"/>
                <a:cs typeface="Arial" panose="020B0604020202020204" pitchFamily="34" charset="0"/>
              </a:rPr>
            </a:br>
            <a:r>
              <a:rPr lang="en-US" sz="4400" dirty="0">
                <a:solidFill>
                  <a:schemeClr val="bg1"/>
                </a:solidFill>
                <a:latin typeface="Arial" panose="020B0604020202020204" pitchFamily="34" charset="0"/>
                <a:cs typeface="Arial" panose="020B0604020202020204" pitchFamily="34" charset="0"/>
              </a:rPr>
              <a:t>News?</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69DA5CF-FCF6-3945-A91D-D732892CB645}"/>
              </a:ext>
            </a:extLst>
          </p:cNvPr>
          <p:cNvSpPr txBox="1"/>
          <p:nvPr/>
        </p:nvSpPr>
        <p:spPr>
          <a:xfrm>
            <a:off x="6536268" y="1641188"/>
            <a:ext cx="4758266" cy="3877985"/>
          </a:xfrm>
          <a:prstGeom prst="rect">
            <a:avLst/>
          </a:prstGeom>
          <a:noFill/>
        </p:spPr>
        <p:txBody>
          <a:bodyPr wrap="square" rtlCol="0">
            <a:spAutoFit/>
          </a:bodyPr>
          <a:lstStyle/>
          <a:p>
            <a:pPr lvl="0">
              <a:spcBef>
                <a:spcPts val="1200"/>
              </a:spcBef>
            </a:pPr>
            <a:r>
              <a:rPr lang="en-US" sz="2400" dirty="0">
                <a:solidFill>
                  <a:srgbClr val="10808E"/>
                </a:solidFill>
                <a:latin typeface="Arial" panose="020B0604020202020204" pitchFamily="34" charset="0"/>
                <a:cs typeface="Arial" panose="020B0604020202020204" pitchFamily="34" charset="0"/>
              </a:rPr>
              <a:t>Winners vs. Losers</a:t>
            </a:r>
          </a:p>
          <a:p>
            <a:pPr lvl="0">
              <a:spcBef>
                <a:spcPts val="1200"/>
              </a:spcBef>
            </a:pPr>
            <a:r>
              <a:rPr lang="en-US" sz="2400" dirty="0">
                <a:solidFill>
                  <a:srgbClr val="10808E"/>
                </a:solidFill>
                <a:latin typeface="Arial" panose="020B0604020202020204" pitchFamily="34" charset="0"/>
                <a:cs typeface="Arial" panose="020B0604020202020204" pitchFamily="34" charset="0"/>
              </a:rPr>
              <a:t>Heroes and Villains</a:t>
            </a:r>
          </a:p>
          <a:p>
            <a:pPr lvl="0">
              <a:spcBef>
                <a:spcPts val="1200"/>
              </a:spcBef>
            </a:pPr>
            <a:r>
              <a:rPr lang="en-US" sz="2400" dirty="0">
                <a:solidFill>
                  <a:srgbClr val="10808E"/>
                </a:solidFill>
                <a:latin typeface="Arial" panose="020B0604020202020204" pitchFamily="34" charset="0"/>
                <a:cs typeface="Arial" panose="020B0604020202020204" pitchFamily="34" charset="0"/>
              </a:rPr>
              <a:t>Criticism and Controversy</a:t>
            </a:r>
          </a:p>
          <a:p>
            <a:pPr lvl="0">
              <a:spcBef>
                <a:spcPts val="1200"/>
              </a:spcBef>
            </a:pPr>
            <a:r>
              <a:rPr lang="en-US" sz="2400" dirty="0">
                <a:solidFill>
                  <a:srgbClr val="10808E"/>
                </a:solidFill>
                <a:latin typeface="Arial" panose="020B0604020202020204" pitchFamily="34" charset="0"/>
                <a:cs typeface="Arial" panose="020B0604020202020204" pitchFamily="34" charset="0"/>
              </a:rPr>
              <a:t>Trend or Change</a:t>
            </a:r>
          </a:p>
          <a:p>
            <a:pPr lvl="0">
              <a:spcBef>
                <a:spcPts val="1200"/>
              </a:spcBef>
            </a:pPr>
            <a:r>
              <a:rPr lang="en-US" sz="2400" dirty="0">
                <a:solidFill>
                  <a:srgbClr val="10808E"/>
                </a:solidFill>
                <a:latin typeface="Arial" panose="020B0604020202020204" pitchFamily="34" charset="0"/>
                <a:cs typeface="Arial" panose="020B0604020202020204" pitchFamily="34" charset="0"/>
              </a:rPr>
              <a:t>New, Unusual, Different</a:t>
            </a:r>
          </a:p>
          <a:p>
            <a:pPr lvl="0">
              <a:spcBef>
                <a:spcPts val="1200"/>
              </a:spcBef>
            </a:pPr>
            <a:r>
              <a:rPr lang="en-US" sz="2400" dirty="0">
                <a:solidFill>
                  <a:srgbClr val="10808E"/>
                </a:solidFill>
                <a:latin typeface="Arial" panose="020B0604020202020204" pitchFamily="34" charset="0"/>
                <a:cs typeface="Arial" panose="020B0604020202020204" pitchFamily="34" charset="0"/>
              </a:rPr>
              <a:t>Sex and Celebrity</a:t>
            </a:r>
          </a:p>
          <a:p>
            <a:pPr lvl="0">
              <a:spcBef>
                <a:spcPts val="1200"/>
              </a:spcBef>
            </a:pPr>
            <a:r>
              <a:rPr lang="en-US" sz="2400" dirty="0">
                <a:solidFill>
                  <a:srgbClr val="10808E"/>
                </a:solidFill>
                <a:latin typeface="Arial" panose="020B0604020202020204" pitchFamily="34" charset="0"/>
                <a:cs typeface="Arial" panose="020B0604020202020204" pitchFamily="34" charset="0"/>
              </a:rPr>
              <a:t>Status Quo Changes  </a:t>
            </a:r>
          </a:p>
          <a:p>
            <a:endParaRPr lang="en-US" dirty="0"/>
          </a:p>
        </p:txBody>
      </p:sp>
    </p:spTree>
    <p:extLst>
      <p:ext uri="{BB962C8B-B14F-4D97-AF65-F5344CB8AC3E}">
        <p14:creationId xmlns:p14="http://schemas.microsoft.com/office/powerpoint/2010/main" val="1470352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1" y="1"/>
            <a:ext cx="5909733"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1024464" y="2183054"/>
            <a:ext cx="3860802" cy="2123658"/>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How Do I Approach an Interview? </a:t>
            </a:r>
          </a:p>
        </p:txBody>
      </p:sp>
      <p:sp>
        <p:nvSpPr>
          <p:cNvPr id="2" name="TextBox 1">
            <a:extLst>
              <a:ext uri="{FF2B5EF4-FFF2-40B4-BE49-F238E27FC236}">
                <a16:creationId xmlns:a16="http://schemas.microsoft.com/office/drawing/2014/main" id="{E69DA5CF-FCF6-3945-A91D-D732892CB645}"/>
              </a:ext>
            </a:extLst>
          </p:cNvPr>
          <p:cNvSpPr txBox="1"/>
          <p:nvPr/>
        </p:nvSpPr>
        <p:spPr>
          <a:xfrm>
            <a:off x="6536268" y="1319454"/>
            <a:ext cx="3996265" cy="4385816"/>
          </a:xfrm>
          <a:prstGeom prst="rect">
            <a:avLst/>
          </a:prstGeom>
          <a:noFill/>
        </p:spPr>
        <p:txBody>
          <a:bodyPr wrap="square" rtlCol="0">
            <a:spAutoFit/>
          </a:bodyPr>
          <a:lstStyle/>
          <a:p>
            <a:pPr>
              <a:spcBef>
                <a:spcPts val="1200"/>
              </a:spcBef>
            </a:pPr>
            <a:r>
              <a:rPr lang="en-US" sz="2400" dirty="0">
                <a:solidFill>
                  <a:srgbClr val="49D345"/>
                </a:solidFill>
                <a:latin typeface="Arial" panose="020B0604020202020204" pitchFamily="34" charset="0"/>
                <a:cs typeface="Arial" panose="020B0604020202020204" pitchFamily="34" charset="0"/>
              </a:rPr>
              <a:t>Ask yourself:</a:t>
            </a:r>
          </a:p>
          <a:p>
            <a:pPr lvl="0">
              <a:spcBef>
                <a:spcPts val="1800"/>
              </a:spcBef>
            </a:pPr>
            <a:r>
              <a:rPr lang="en-US" sz="2400" dirty="0">
                <a:solidFill>
                  <a:srgbClr val="10808E"/>
                </a:solidFill>
                <a:latin typeface="Arial" panose="020B0604020202020204" pitchFamily="34" charset="0"/>
                <a:cs typeface="Arial" panose="020B0604020202020204" pitchFamily="34" charset="0"/>
              </a:rPr>
              <a:t>If I could only communicate one line, what message would I deliver?</a:t>
            </a:r>
          </a:p>
          <a:p>
            <a:pPr lvl="0">
              <a:spcBef>
                <a:spcPts val="1800"/>
              </a:spcBef>
            </a:pPr>
            <a:r>
              <a:rPr lang="en-US" sz="2400" dirty="0">
                <a:solidFill>
                  <a:srgbClr val="10808E"/>
                </a:solidFill>
                <a:latin typeface="Arial" panose="020B0604020202020204" pitchFamily="34" charset="0"/>
                <a:cs typeface="Arial" panose="020B0604020202020204" pitchFamily="34" charset="0"/>
              </a:rPr>
              <a:t>What does the key audience want and need to hear from us?</a:t>
            </a:r>
          </a:p>
          <a:p>
            <a:pPr lvl="0">
              <a:spcBef>
                <a:spcPts val="1800"/>
              </a:spcBef>
            </a:pPr>
            <a:r>
              <a:rPr lang="en-US" sz="2400" dirty="0">
                <a:solidFill>
                  <a:srgbClr val="10808E"/>
                </a:solidFill>
                <a:latin typeface="Arial" panose="020B0604020202020204" pitchFamily="34" charset="0"/>
                <a:cs typeface="Arial" panose="020B0604020202020204" pitchFamily="34" charset="0"/>
              </a:rPr>
              <a:t>If I were a reporter, what headline would I write?</a:t>
            </a:r>
          </a:p>
          <a:p>
            <a:endParaRPr lang="en-US" dirty="0"/>
          </a:p>
        </p:txBody>
      </p:sp>
    </p:spTree>
    <p:extLst>
      <p:ext uri="{BB962C8B-B14F-4D97-AF65-F5344CB8AC3E}">
        <p14:creationId xmlns:p14="http://schemas.microsoft.com/office/powerpoint/2010/main" val="791962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0" y="0"/>
            <a:ext cx="11345334" cy="68579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D871E7E-E5C9-9545-88F1-818676C274FF}"/>
              </a:ext>
            </a:extLst>
          </p:cNvPr>
          <p:cNvSpPr/>
          <p:nvPr/>
        </p:nvSpPr>
        <p:spPr>
          <a:xfrm flipH="1">
            <a:off x="5909732" y="1"/>
            <a:ext cx="6282268"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2816310"/>
            <a:ext cx="4961465" cy="769441"/>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Be Prepared</a:t>
            </a:r>
          </a:p>
        </p:txBody>
      </p:sp>
      <p:sp>
        <p:nvSpPr>
          <p:cNvPr id="7" name="TextBox 6">
            <a:extLst>
              <a:ext uri="{FF2B5EF4-FFF2-40B4-BE49-F238E27FC236}">
                <a16:creationId xmlns:a16="http://schemas.microsoft.com/office/drawing/2014/main" id="{F7E4418C-4DA3-674B-826D-BBED4889882D}"/>
              </a:ext>
            </a:extLst>
          </p:cNvPr>
          <p:cNvSpPr txBox="1"/>
          <p:nvPr/>
        </p:nvSpPr>
        <p:spPr>
          <a:xfrm>
            <a:off x="6383864" y="2062257"/>
            <a:ext cx="4351869" cy="2831544"/>
          </a:xfrm>
          <a:prstGeom prst="rect">
            <a:avLst/>
          </a:prstGeom>
          <a:noFill/>
        </p:spPr>
        <p:txBody>
          <a:bodyPr wrap="square" rtlCol="0">
            <a:spAutoFit/>
          </a:bodyPr>
          <a:lstStyle/>
          <a:p>
            <a:pPr>
              <a:spcBef>
                <a:spcPts val="1200"/>
              </a:spcBef>
            </a:pPr>
            <a:r>
              <a:rPr lang="en-US" sz="2400" dirty="0">
                <a:solidFill>
                  <a:schemeClr val="bg1"/>
                </a:solidFill>
                <a:latin typeface="Arial" panose="020B0604020202020204" pitchFamily="34" charset="0"/>
                <a:cs typeface="Arial" panose="020B0604020202020204" pitchFamily="34" charset="0"/>
              </a:rPr>
              <a:t>Prepare answers for easy and hard questions BEFORE the interview starts. It’s called </a:t>
            </a:r>
            <a:r>
              <a:rPr lang="en-US" sz="2400" b="1" dirty="0">
                <a:solidFill>
                  <a:srgbClr val="49D345"/>
                </a:solidFill>
                <a:latin typeface="Arial" panose="020B0604020202020204" pitchFamily="34" charset="0"/>
                <a:cs typeface="Arial" panose="020B0604020202020204" pitchFamily="34" charset="0"/>
              </a:rPr>
              <a:t>priming</a:t>
            </a:r>
            <a:r>
              <a:rPr lang="en-US" sz="2400" dirty="0">
                <a:solidFill>
                  <a:schemeClr val="bg1"/>
                </a:solidFill>
                <a:latin typeface="Arial" panose="020B0604020202020204" pitchFamily="34" charset="0"/>
                <a:cs typeface="Arial" panose="020B0604020202020204" pitchFamily="34" charset="0"/>
              </a:rPr>
              <a:t>.</a:t>
            </a:r>
          </a:p>
          <a:p>
            <a:pPr>
              <a:spcBef>
                <a:spcPts val="1200"/>
              </a:spcBef>
            </a:pPr>
            <a:r>
              <a:rPr lang="en-US" sz="2400" dirty="0">
                <a:solidFill>
                  <a:schemeClr val="bg1"/>
                </a:solidFill>
                <a:latin typeface="Arial" panose="020B0604020202020204" pitchFamily="34" charset="0"/>
                <a:cs typeface="Arial" panose="020B0604020202020204" pitchFamily="34" charset="0"/>
              </a:rPr>
              <a:t>Try to think of every possible question that may come up, and how to answer each one.</a:t>
            </a:r>
          </a:p>
        </p:txBody>
      </p:sp>
    </p:spTree>
    <p:extLst>
      <p:ext uri="{BB962C8B-B14F-4D97-AF65-F5344CB8AC3E}">
        <p14:creationId xmlns:p14="http://schemas.microsoft.com/office/powerpoint/2010/main" val="3632573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871E7E-E5C9-9545-88F1-818676C274FF}"/>
              </a:ext>
            </a:extLst>
          </p:cNvPr>
          <p:cNvSpPr/>
          <p:nvPr/>
        </p:nvSpPr>
        <p:spPr>
          <a:xfrm flipH="1">
            <a:off x="-4" y="2133600"/>
            <a:ext cx="12192003" cy="47243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801245"/>
            <a:ext cx="6942667" cy="769441"/>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Message Discipline </a:t>
            </a:r>
          </a:p>
        </p:txBody>
      </p:sp>
      <p:sp>
        <p:nvSpPr>
          <p:cNvPr id="2" name="TextBox 1">
            <a:extLst>
              <a:ext uri="{FF2B5EF4-FFF2-40B4-BE49-F238E27FC236}">
                <a16:creationId xmlns:a16="http://schemas.microsoft.com/office/drawing/2014/main" id="{02BBE846-0A3B-AE43-B5E8-D35F9A6F3A3B}"/>
              </a:ext>
            </a:extLst>
          </p:cNvPr>
          <p:cNvSpPr txBox="1"/>
          <p:nvPr/>
        </p:nvSpPr>
        <p:spPr>
          <a:xfrm>
            <a:off x="526390" y="3327065"/>
            <a:ext cx="2679701" cy="1323439"/>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It’s not about answering questions, it’s about delivering your message. </a:t>
            </a:r>
            <a:endParaRPr lang="en-US" dirty="0"/>
          </a:p>
        </p:txBody>
      </p:sp>
      <p:sp>
        <p:nvSpPr>
          <p:cNvPr id="3" name="TextBox 2">
            <a:extLst>
              <a:ext uri="{FF2B5EF4-FFF2-40B4-BE49-F238E27FC236}">
                <a16:creationId xmlns:a16="http://schemas.microsoft.com/office/drawing/2014/main" id="{3752AB7E-B0C1-AA49-8322-7ABFE5EC4DFA}"/>
              </a:ext>
            </a:extLst>
          </p:cNvPr>
          <p:cNvSpPr txBox="1"/>
          <p:nvPr/>
        </p:nvSpPr>
        <p:spPr>
          <a:xfrm>
            <a:off x="3974592" y="3326843"/>
            <a:ext cx="1922146" cy="1323439"/>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Repeat your key message whenever possible. </a:t>
            </a:r>
            <a:endParaRPr lang="en-US" dirty="0"/>
          </a:p>
        </p:txBody>
      </p:sp>
      <p:sp>
        <p:nvSpPr>
          <p:cNvPr id="8" name="TextBox 7">
            <a:extLst>
              <a:ext uri="{FF2B5EF4-FFF2-40B4-BE49-F238E27FC236}">
                <a16:creationId xmlns:a16="http://schemas.microsoft.com/office/drawing/2014/main" id="{03F4D268-4954-DB4C-B323-9EBAD7C51939}"/>
              </a:ext>
            </a:extLst>
          </p:cNvPr>
          <p:cNvSpPr txBox="1"/>
          <p:nvPr/>
        </p:nvSpPr>
        <p:spPr>
          <a:xfrm>
            <a:off x="6610349" y="2576389"/>
            <a:ext cx="1985432" cy="3754874"/>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Repeat your message enough times and it will get included. </a:t>
            </a:r>
            <a:endParaRPr lang="en-US" sz="2000" dirty="0" smtClean="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smtClean="0">
                <a:solidFill>
                  <a:schemeClr val="bg1"/>
                </a:solidFill>
                <a:latin typeface="Arial" panose="020B0604020202020204" pitchFamily="34" charset="0"/>
                <a:cs typeface="Arial" panose="020B0604020202020204" pitchFamily="34" charset="0"/>
              </a:rPr>
              <a:t>Humanize </a:t>
            </a:r>
            <a:r>
              <a:rPr lang="en-US" sz="2000" dirty="0">
                <a:solidFill>
                  <a:schemeClr val="bg1"/>
                </a:solidFill>
                <a:latin typeface="Arial" panose="020B0604020202020204" pitchFamily="34" charset="0"/>
                <a:cs typeface="Arial" panose="020B0604020202020204" pitchFamily="34" charset="0"/>
              </a:rPr>
              <a:t>the message — use emotional words when appropriate.</a:t>
            </a:r>
          </a:p>
          <a:p>
            <a:r>
              <a:rPr lang="en-US" dirty="0"/>
              <a:t>.</a:t>
            </a:r>
          </a:p>
        </p:txBody>
      </p:sp>
      <p:sp>
        <p:nvSpPr>
          <p:cNvPr id="9" name="TextBox 8">
            <a:extLst>
              <a:ext uri="{FF2B5EF4-FFF2-40B4-BE49-F238E27FC236}">
                <a16:creationId xmlns:a16="http://schemas.microsoft.com/office/drawing/2014/main" id="{31A081E7-1E80-F441-916D-3400C5A2D949}"/>
              </a:ext>
            </a:extLst>
          </p:cNvPr>
          <p:cNvSpPr txBox="1"/>
          <p:nvPr/>
        </p:nvSpPr>
        <p:spPr>
          <a:xfrm>
            <a:off x="9300996" y="3634841"/>
            <a:ext cx="2277535" cy="1015663"/>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Short, crisp responses; no jargon. </a:t>
            </a:r>
            <a:endParaRPr lang="en-US" dirty="0"/>
          </a:p>
        </p:txBody>
      </p:sp>
      <p:cxnSp>
        <p:nvCxnSpPr>
          <p:cNvPr id="7" name="Straight Connector 6">
            <a:extLst>
              <a:ext uri="{FF2B5EF4-FFF2-40B4-BE49-F238E27FC236}">
                <a16:creationId xmlns:a16="http://schemas.microsoft.com/office/drawing/2014/main" id="{FABD14A0-95D4-EA4E-A884-E2ABDED3CAAB}"/>
              </a:ext>
            </a:extLst>
          </p:cNvPr>
          <p:cNvCxnSpPr/>
          <p:nvPr/>
        </p:nvCxnSpPr>
        <p:spPr>
          <a:xfrm>
            <a:off x="3678621" y="2669628"/>
            <a:ext cx="0" cy="3583826"/>
          </a:xfrm>
          <a:prstGeom prst="line">
            <a:avLst/>
          </a:prstGeom>
          <a:ln w="12700">
            <a:solidFill>
              <a:srgbClr val="49D345"/>
            </a:solidFill>
          </a:ln>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B4630159-FD1C-E940-84A7-DC62560FDB55}"/>
              </a:ext>
            </a:extLst>
          </p:cNvPr>
          <p:cNvCxnSpPr/>
          <p:nvPr/>
        </p:nvCxnSpPr>
        <p:spPr>
          <a:xfrm>
            <a:off x="6369268" y="2669628"/>
            <a:ext cx="0" cy="3583826"/>
          </a:xfrm>
          <a:prstGeom prst="line">
            <a:avLst/>
          </a:prstGeom>
          <a:ln w="12700">
            <a:solidFill>
              <a:srgbClr val="49D345"/>
            </a:solidFill>
          </a:ln>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38E99D42-AAA9-5344-80B5-3F490AE4188D}"/>
              </a:ext>
            </a:extLst>
          </p:cNvPr>
          <p:cNvCxnSpPr/>
          <p:nvPr/>
        </p:nvCxnSpPr>
        <p:spPr>
          <a:xfrm>
            <a:off x="8891751" y="2669628"/>
            <a:ext cx="0" cy="3583826"/>
          </a:xfrm>
          <a:prstGeom prst="line">
            <a:avLst/>
          </a:prstGeom>
          <a:ln w="12700">
            <a:solidFill>
              <a:srgbClr val="49D345"/>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69679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871E7E-E5C9-9545-88F1-818676C274FF}"/>
              </a:ext>
            </a:extLst>
          </p:cNvPr>
          <p:cNvSpPr/>
          <p:nvPr/>
        </p:nvSpPr>
        <p:spPr>
          <a:xfrm flipH="1">
            <a:off x="-4" y="2133600"/>
            <a:ext cx="12192003" cy="47243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EA7FA-F8E0-1447-8251-2F0C6D6C531F}"/>
              </a:ext>
            </a:extLst>
          </p:cNvPr>
          <p:cNvSpPr/>
          <p:nvPr/>
        </p:nvSpPr>
        <p:spPr>
          <a:xfrm>
            <a:off x="6383869" y="2874199"/>
            <a:ext cx="4673603" cy="2709335"/>
          </a:xfrm>
          <a:prstGeom prst="rect">
            <a:avLst/>
          </a:prstGeom>
          <a:solidFill>
            <a:srgbClr val="10808E"/>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818179"/>
            <a:ext cx="6942667" cy="769441"/>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Bridging</a:t>
            </a:r>
            <a:r>
              <a:rPr lang="en-US" sz="4400" dirty="0">
                <a:solidFill>
                  <a:schemeClr val="bg1"/>
                </a:solidFill>
                <a:latin typeface="Arial" panose="020B0604020202020204" pitchFamily="34" charset="0"/>
                <a:cs typeface="Arial" panose="020B0604020202020204" pitchFamily="34" charset="0"/>
              </a:rPr>
              <a:t> </a:t>
            </a:r>
          </a:p>
        </p:txBody>
      </p:sp>
      <p:sp>
        <p:nvSpPr>
          <p:cNvPr id="2" name="TextBox 1">
            <a:extLst>
              <a:ext uri="{FF2B5EF4-FFF2-40B4-BE49-F238E27FC236}">
                <a16:creationId xmlns:a16="http://schemas.microsoft.com/office/drawing/2014/main" id="{02BBE846-0A3B-AE43-B5E8-D35F9A6F3A3B}"/>
              </a:ext>
            </a:extLst>
          </p:cNvPr>
          <p:cNvSpPr txBox="1"/>
          <p:nvPr/>
        </p:nvSpPr>
        <p:spPr>
          <a:xfrm>
            <a:off x="846666" y="2998211"/>
            <a:ext cx="4961467" cy="2585323"/>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Don’t be afraid to respond to a question with your message point instead of directly addressing the query if asked a question you’re not prepared to answer. </a:t>
            </a:r>
          </a:p>
          <a:p>
            <a:r>
              <a:rPr lang="en-US" sz="2400" dirty="0">
                <a:solidFill>
                  <a:schemeClr val="bg1"/>
                </a:solidFill>
                <a:latin typeface="Arial" panose="020B0604020202020204" pitchFamily="34" charset="0"/>
                <a:cs typeface="Arial" panose="020B0604020202020204" pitchFamily="34" charset="0"/>
              </a:rPr>
              <a:t> </a:t>
            </a:r>
          </a:p>
          <a:p>
            <a:endParaRPr lang="en-US" dirty="0"/>
          </a:p>
        </p:txBody>
      </p:sp>
      <p:sp>
        <p:nvSpPr>
          <p:cNvPr id="3" name="TextBox 2">
            <a:extLst>
              <a:ext uri="{FF2B5EF4-FFF2-40B4-BE49-F238E27FC236}">
                <a16:creationId xmlns:a16="http://schemas.microsoft.com/office/drawing/2014/main" id="{3752AB7E-B0C1-AA49-8322-7ABFE5EC4DFA}"/>
              </a:ext>
            </a:extLst>
          </p:cNvPr>
          <p:cNvSpPr txBox="1"/>
          <p:nvPr/>
        </p:nvSpPr>
        <p:spPr>
          <a:xfrm>
            <a:off x="6853769" y="3262655"/>
            <a:ext cx="3733801" cy="2215991"/>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If responding to the question is a losing battle, then take the discussion back to turf where you feel comfortable.  </a:t>
            </a:r>
          </a:p>
          <a:p>
            <a:endParaRPr lang="en-US" dirty="0"/>
          </a:p>
        </p:txBody>
      </p:sp>
    </p:spTree>
    <p:extLst>
      <p:ext uri="{BB962C8B-B14F-4D97-AF65-F5344CB8AC3E}">
        <p14:creationId xmlns:p14="http://schemas.microsoft.com/office/powerpoint/2010/main" val="228006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0" y="0"/>
            <a:ext cx="11345334" cy="68579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D871E7E-E5C9-9545-88F1-818676C274FF}"/>
              </a:ext>
            </a:extLst>
          </p:cNvPr>
          <p:cNvSpPr/>
          <p:nvPr/>
        </p:nvSpPr>
        <p:spPr>
          <a:xfrm flipH="1">
            <a:off x="5909732" y="1"/>
            <a:ext cx="6282268"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948266" y="2426843"/>
            <a:ext cx="4961465" cy="1446550"/>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Examples </a:t>
            </a:r>
            <a:br>
              <a:rPr lang="en-US" sz="4400" dirty="0">
                <a:solidFill>
                  <a:schemeClr val="bg1"/>
                </a:solidFill>
                <a:latin typeface="Arial" panose="020B0604020202020204" pitchFamily="34" charset="0"/>
                <a:cs typeface="Arial" panose="020B0604020202020204" pitchFamily="34" charset="0"/>
              </a:rPr>
            </a:br>
            <a:r>
              <a:rPr lang="en-US" sz="4400" dirty="0">
                <a:solidFill>
                  <a:schemeClr val="bg1"/>
                </a:solidFill>
                <a:latin typeface="Arial" panose="020B0604020202020204" pitchFamily="34" charset="0"/>
                <a:cs typeface="Arial" panose="020B0604020202020204" pitchFamily="34" charset="0"/>
              </a:rPr>
              <a:t>of Bridging </a:t>
            </a:r>
          </a:p>
        </p:txBody>
      </p:sp>
      <p:sp>
        <p:nvSpPr>
          <p:cNvPr id="7" name="TextBox 6">
            <a:extLst>
              <a:ext uri="{FF2B5EF4-FFF2-40B4-BE49-F238E27FC236}">
                <a16:creationId xmlns:a16="http://schemas.microsoft.com/office/drawing/2014/main" id="{F7E4418C-4DA3-674B-826D-BBED4889882D}"/>
              </a:ext>
            </a:extLst>
          </p:cNvPr>
          <p:cNvSpPr txBox="1"/>
          <p:nvPr/>
        </p:nvSpPr>
        <p:spPr>
          <a:xfrm>
            <a:off x="6443131" y="1443840"/>
            <a:ext cx="4368803" cy="3970318"/>
          </a:xfrm>
          <a:prstGeom prst="rect">
            <a:avLst/>
          </a:prstGeom>
          <a:noFill/>
        </p:spPr>
        <p:txBody>
          <a:bodyPr wrap="square" rtlCol="0">
            <a:spAutoFit/>
          </a:bodyPr>
          <a:lstStyle/>
          <a:p>
            <a:pPr lvl="0">
              <a:spcBef>
                <a:spcPts val="1800"/>
              </a:spcBef>
            </a:pPr>
            <a:r>
              <a:rPr lang="en-US" sz="2400" dirty="0">
                <a:solidFill>
                  <a:schemeClr val="bg1"/>
                </a:solidFill>
                <a:latin typeface="Arial" panose="020B0604020202020204" pitchFamily="34" charset="0"/>
                <a:cs typeface="Arial" panose="020B0604020202020204" pitchFamily="34" charset="0"/>
              </a:rPr>
              <a:t>“This speaks to a </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bigger point…”</a:t>
            </a:r>
          </a:p>
          <a:p>
            <a:pPr lvl="0">
              <a:spcBef>
                <a:spcPts val="1800"/>
              </a:spcBef>
            </a:pPr>
            <a:r>
              <a:rPr lang="en-US" sz="2400" dirty="0">
                <a:solidFill>
                  <a:schemeClr val="bg1"/>
                </a:solidFill>
                <a:latin typeface="Arial" panose="020B0604020202020204" pitchFamily="34" charset="0"/>
                <a:cs typeface="Arial" panose="020B0604020202020204" pitchFamily="34" charset="0"/>
              </a:rPr>
              <a:t>“What’s important to know…”</a:t>
            </a:r>
          </a:p>
          <a:p>
            <a:pPr lvl="0">
              <a:spcBef>
                <a:spcPts val="1800"/>
              </a:spcBef>
            </a:pPr>
            <a:r>
              <a:rPr lang="en-US" sz="2400" dirty="0">
                <a:solidFill>
                  <a:schemeClr val="bg1"/>
                </a:solidFill>
                <a:latin typeface="Arial" panose="020B0604020202020204" pitchFamily="34" charset="0"/>
                <a:cs typeface="Arial" panose="020B0604020202020204" pitchFamily="34" charset="0"/>
              </a:rPr>
              <a:t>“The real issue here is . . .”</a:t>
            </a:r>
          </a:p>
          <a:p>
            <a:pPr lvl="0">
              <a:spcBef>
                <a:spcPts val="1800"/>
              </a:spcBef>
            </a:pPr>
            <a:r>
              <a:rPr lang="en-US" sz="2400" dirty="0">
                <a:solidFill>
                  <a:schemeClr val="bg1"/>
                </a:solidFill>
                <a:latin typeface="Arial" panose="020B0604020202020204" pitchFamily="34" charset="0"/>
                <a:cs typeface="Arial" panose="020B0604020202020204" pitchFamily="34" charset="0"/>
              </a:rPr>
              <a:t>“It’s too early to talk about that, but what I do know is….”</a:t>
            </a:r>
          </a:p>
          <a:p>
            <a:pPr lvl="0">
              <a:spcBef>
                <a:spcPts val="1800"/>
              </a:spcBef>
            </a:pPr>
            <a:r>
              <a:rPr lang="en-US" sz="2400" dirty="0">
                <a:solidFill>
                  <a:schemeClr val="bg1"/>
                </a:solidFill>
                <a:latin typeface="Arial" panose="020B0604020202020204" pitchFamily="34" charset="0"/>
                <a:cs typeface="Arial" panose="020B0604020202020204" pitchFamily="34" charset="0"/>
              </a:rPr>
              <a:t>“I think the bigger question/point is….”</a:t>
            </a:r>
          </a:p>
        </p:txBody>
      </p:sp>
    </p:spTree>
    <p:extLst>
      <p:ext uri="{BB962C8B-B14F-4D97-AF65-F5344CB8AC3E}">
        <p14:creationId xmlns:p14="http://schemas.microsoft.com/office/powerpoint/2010/main" val="3887445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871E7E-E5C9-9545-88F1-818676C274FF}"/>
              </a:ext>
            </a:extLst>
          </p:cNvPr>
          <p:cNvSpPr/>
          <p:nvPr/>
        </p:nvSpPr>
        <p:spPr>
          <a:xfrm flipH="1">
            <a:off x="-4" y="2133600"/>
            <a:ext cx="12192003" cy="47243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818179"/>
            <a:ext cx="8703734" cy="769441"/>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Where Bridging Helps the Most</a:t>
            </a:r>
            <a:r>
              <a:rPr lang="en-US" sz="4400" dirty="0">
                <a:solidFill>
                  <a:srgbClr val="10808E"/>
                </a:solidFill>
                <a:effectLst/>
                <a:latin typeface="Arial" panose="020B0604020202020204" pitchFamily="34" charset="0"/>
                <a:cs typeface="Arial" panose="020B0604020202020204" pitchFamily="34" charset="0"/>
              </a:rPr>
              <a:t> </a:t>
            </a:r>
            <a:endParaRPr lang="en-US" sz="4400" dirty="0">
              <a:solidFill>
                <a:srgbClr val="10808E"/>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2BBE846-0A3B-AE43-B5E8-D35F9A6F3A3B}"/>
              </a:ext>
            </a:extLst>
          </p:cNvPr>
          <p:cNvSpPr txBox="1"/>
          <p:nvPr/>
        </p:nvSpPr>
        <p:spPr>
          <a:xfrm>
            <a:off x="846666" y="2998210"/>
            <a:ext cx="3589867" cy="2000548"/>
          </a:xfrm>
          <a:prstGeom prst="rect">
            <a:avLst/>
          </a:prstGeom>
          <a:noFill/>
        </p:spPr>
        <p:txBody>
          <a:bodyPr wrap="square" rtlCol="0">
            <a:spAutoFit/>
          </a:bodyPr>
          <a:lstStyle/>
          <a:p>
            <a:pPr>
              <a:spcBef>
                <a:spcPts val="1200"/>
              </a:spcBef>
            </a:pPr>
            <a:r>
              <a:rPr lang="en-US" sz="2400" dirty="0">
                <a:solidFill>
                  <a:schemeClr val="bg1"/>
                </a:solidFill>
                <a:latin typeface="Arial" panose="020B0604020202020204" pitchFamily="34" charset="0"/>
                <a:cs typeface="Arial" panose="020B0604020202020204" pitchFamily="34" charset="0"/>
              </a:rPr>
              <a:t>When you’re asked a question that you don’t want to answer: </a:t>
            </a:r>
          </a:p>
          <a:p>
            <a:pPr>
              <a:spcBef>
                <a:spcPts val="1200"/>
              </a:spcBef>
            </a:pPr>
            <a:r>
              <a:rPr lang="en-US" sz="2400" dirty="0">
                <a:solidFill>
                  <a:srgbClr val="49D345"/>
                </a:solidFill>
                <a:latin typeface="Arial" panose="020B0604020202020204" pitchFamily="34" charset="0"/>
                <a:cs typeface="Arial" panose="020B0604020202020204" pitchFamily="34" charset="0"/>
              </a:rPr>
              <a:t>STAY ON MESSAGE </a:t>
            </a:r>
          </a:p>
          <a:p>
            <a:endParaRPr lang="en-US" dirty="0"/>
          </a:p>
        </p:txBody>
      </p:sp>
      <p:sp>
        <p:nvSpPr>
          <p:cNvPr id="5" name="TextBox 4">
            <a:extLst>
              <a:ext uri="{FF2B5EF4-FFF2-40B4-BE49-F238E27FC236}">
                <a16:creationId xmlns:a16="http://schemas.microsoft.com/office/drawing/2014/main" id="{BDC91917-E595-0649-9360-1EE5E11D0A68}"/>
              </a:ext>
            </a:extLst>
          </p:cNvPr>
          <p:cNvSpPr txBox="1"/>
          <p:nvPr/>
        </p:nvSpPr>
        <p:spPr>
          <a:xfrm>
            <a:off x="8415866" y="2998211"/>
            <a:ext cx="3217333" cy="2215991"/>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The best defense is a good offense. If you’re under attack, get back on offense as quickly as possible.</a:t>
            </a:r>
          </a:p>
          <a:p>
            <a:endParaRPr lang="en-US" dirty="0"/>
          </a:p>
        </p:txBody>
      </p:sp>
      <p:sp>
        <p:nvSpPr>
          <p:cNvPr id="7" name="TextBox 6">
            <a:extLst>
              <a:ext uri="{FF2B5EF4-FFF2-40B4-BE49-F238E27FC236}">
                <a16:creationId xmlns:a16="http://schemas.microsoft.com/office/drawing/2014/main" id="{3535558B-41E0-8F4E-A375-CD87E2FEF85E}"/>
              </a:ext>
            </a:extLst>
          </p:cNvPr>
          <p:cNvSpPr txBox="1"/>
          <p:nvPr/>
        </p:nvSpPr>
        <p:spPr>
          <a:xfrm>
            <a:off x="4842933" y="2998210"/>
            <a:ext cx="3064934" cy="2215991"/>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Just because you’re asked a question does not necessarily mean you have to directly answer it.</a:t>
            </a:r>
          </a:p>
          <a:p>
            <a:endParaRPr lang="en-US" dirty="0"/>
          </a:p>
        </p:txBody>
      </p:sp>
    </p:spTree>
    <p:extLst>
      <p:ext uri="{BB962C8B-B14F-4D97-AF65-F5344CB8AC3E}">
        <p14:creationId xmlns:p14="http://schemas.microsoft.com/office/powerpoint/2010/main" val="317987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80A7619-B760-1F48-874F-CC873FA44492}"/>
              </a:ext>
            </a:extLst>
          </p:cNvPr>
          <p:cNvSpPr/>
          <p:nvPr/>
        </p:nvSpPr>
        <p:spPr>
          <a:xfrm>
            <a:off x="795866" y="1371603"/>
            <a:ext cx="5113866" cy="4063997"/>
          </a:xfrm>
          <a:prstGeom prst="rect">
            <a:avLst/>
          </a:prstGeom>
          <a:solidFill>
            <a:srgbClr val="10808E"/>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652CB68-6438-3445-B799-32D57B4CC494}"/>
              </a:ext>
            </a:extLst>
          </p:cNvPr>
          <p:cNvSpPr txBox="1"/>
          <p:nvPr/>
        </p:nvSpPr>
        <p:spPr>
          <a:xfrm>
            <a:off x="1236133" y="2641600"/>
            <a:ext cx="4267200" cy="1446550"/>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Communication is Everything</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DB3EA62-0E19-6B4A-87D6-9DCDA514C42B}"/>
              </a:ext>
            </a:extLst>
          </p:cNvPr>
          <p:cNvSpPr txBox="1"/>
          <p:nvPr/>
        </p:nvSpPr>
        <p:spPr>
          <a:xfrm>
            <a:off x="6772812" y="2479221"/>
            <a:ext cx="4724401" cy="1569660"/>
          </a:xfrm>
          <a:prstGeom prst="rect">
            <a:avLst/>
          </a:prstGeom>
          <a:noFill/>
        </p:spPr>
        <p:txBody>
          <a:bodyPr wrap="square" rtlCol="0">
            <a:spAutoFit/>
          </a:bodyPr>
          <a:lstStyle/>
          <a:p>
            <a:r>
              <a:rPr lang="en-US" sz="2400" dirty="0">
                <a:solidFill>
                  <a:srgbClr val="07A8BB"/>
                </a:solidFill>
                <a:latin typeface="Arial" panose="020B0604020202020204" pitchFamily="34" charset="0"/>
                <a:cs typeface="Arial" panose="020B0604020202020204" pitchFamily="34" charset="0"/>
              </a:rPr>
              <a:t>Communication is the bedrock for how we understand each other and is tied to every aspect of your campaign. </a:t>
            </a:r>
            <a:endParaRPr lang="en-US" dirty="0">
              <a:solidFill>
                <a:srgbClr val="07A8BB"/>
              </a:solidFill>
            </a:endParaRPr>
          </a:p>
        </p:txBody>
      </p:sp>
    </p:spTree>
    <p:extLst>
      <p:ext uri="{BB962C8B-B14F-4D97-AF65-F5344CB8AC3E}">
        <p14:creationId xmlns:p14="http://schemas.microsoft.com/office/powerpoint/2010/main" val="4122816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1326E3-DC1A-034B-B127-A3FCEB0E1014}"/>
              </a:ext>
            </a:extLst>
          </p:cNvPr>
          <p:cNvSpPr/>
          <p:nvPr/>
        </p:nvSpPr>
        <p:spPr>
          <a:xfrm>
            <a:off x="0" y="0"/>
            <a:ext cx="11345334" cy="68579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67DC3F8-E9F4-014A-993D-08129E737159}"/>
              </a:ext>
            </a:extLst>
          </p:cNvPr>
          <p:cNvSpPr/>
          <p:nvPr/>
        </p:nvSpPr>
        <p:spPr>
          <a:xfrm flipH="1">
            <a:off x="5909732" y="1"/>
            <a:ext cx="6282268"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1698710"/>
            <a:ext cx="4605865" cy="2800767"/>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Reporters, </a:t>
            </a:r>
            <a:br>
              <a:rPr lang="en-US" sz="4400" dirty="0">
                <a:solidFill>
                  <a:schemeClr val="bg1"/>
                </a:solidFill>
                <a:latin typeface="Arial" panose="020B0604020202020204" pitchFamily="34" charset="0"/>
                <a:cs typeface="Arial" panose="020B0604020202020204" pitchFamily="34" charset="0"/>
              </a:rPr>
            </a:br>
            <a:r>
              <a:rPr lang="en-US" sz="4400" dirty="0">
                <a:solidFill>
                  <a:schemeClr val="bg1"/>
                </a:solidFill>
                <a:latin typeface="Arial" panose="020B0604020202020204" pitchFamily="34" charset="0"/>
                <a:cs typeface="Arial" panose="020B0604020202020204" pitchFamily="34" charset="0"/>
              </a:rPr>
              <a:t>while diplomatic, </a:t>
            </a:r>
            <a:r>
              <a:rPr lang="en-US" sz="4400" dirty="0">
                <a:solidFill>
                  <a:srgbClr val="49D345"/>
                </a:solidFill>
                <a:latin typeface="Arial" panose="020B0604020202020204" pitchFamily="34" charset="0"/>
                <a:cs typeface="Arial" panose="020B0604020202020204" pitchFamily="34" charset="0"/>
              </a:rPr>
              <a:t>are not your friends</a:t>
            </a:r>
            <a:r>
              <a:rPr lang="en-US" sz="4400" dirty="0">
                <a:solidFill>
                  <a:srgbClr val="49D345"/>
                </a:solidFill>
                <a:effectLst/>
                <a:latin typeface="Arial" panose="020B0604020202020204" pitchFamily="34" charset="0"/>
                <a:cs typeface="Arial" panose="020B0604020202020204" pitchFamily="34" charset="0"/>
              </a:rPr>
              <a:t> </a:t>
            </a:r>
            <a:endParaRPr lang="en-US" sz="4400" dirty="0">
              <a:solidFill>
                <a:srgbClr val="49D345"/>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7E4418C-4DA3-674B-826D-BBED4889882D}"/>
              </a:ext>
            </a:extLst>
          </p:cNvPr>
          <p:cNvSpPr txBox="1"/>
          <p:nvPr/>
        </p:nvSpPr>
        <p:spPr>
          <a:xfrm>
            <a:off x="6468535" y="1474618"/>
            <a:ext cx="4876799" cy="3908762"/>
          </a:xfrm>
          <a:prstGeom prst="rect">
            <a:avLst/>
          </a:prstGeom>
          <a:noFill/>
        </p:spPr>
        <p:txBody>
          <a:bodyPr wrap="square" rtlCol="0">
            <a:spAutoFit/>
          </a:bodyPr>
          <a:lstStyle/>
          <a:p>
            <a:pPr>
              <a:spcBef>
                <a:spcPts val="2400"/>
              </a:spcBef>
            </a:pPr>
            <a:r>
              <a:rPr lang="en-US" sz="2400" dirty="0">
                <a:solidFill>
                  <a:schemeClr val="bg1"/>
                </a:solidFill>
                <a:latin typeface="Arial" panose="020B0604020202020204" pitchFamily="34" charset="0"/>
                <a:cs typeface="Arial" panose="020B0604020202020204" pitchFamily="34" charset="0"/>
              </a:rPr>
              <a:t>Don’t repeat a negative. </a:t>
            </a:r>
          </a:p>
          <a:p>
            <a:pPr>
              <a:spcBef>
                <a:spcPts val="2400"/>
              </a:spcBef>
            </a:pPr>
            <a:r>
              <a:rPr lang="en-US" sz="2400" dirty="0">
                <a:solidFill>
                  <a:schemeClr val="bg1"/>
                </a:solidFill>
                <a:latin typeface="Arial" panose="020B0604020202020204" pitchFamily="34" charset="0"/>
                <a:cs typeface="Arial" panose="020B0604020202020204" pitchFamily="34" charset="0"/>
              </a:rPr>
              <a:t>Don’t answer hypothetical questions. </a:t>
            </a:r>
          </a:p>
          <a:p>
            <a:pPr>
              <a:spcBef>
                <a:spcPts val="2400"/>
              </a:spcBef>
            </a:pPr>
            <a:r>
              <a:rPr lang="en-US" sz="2400" dirty="0">
                <a:solidFill>
                  <a:schemeClr val="bg1"/>
                </a:solidFill>
                <a:latin typeface="Arial" panose="020B0604020202020204" pitchFamily="34" charset="0"/>
                <a:cs typeface="Arial" panose="020B0604020202020204" pitchFamily="34" charset="0"/>
              </a:rPr>
              <a:t>No such thing as off the record. </a:t>
            </a:r>
          </a:p>
          <a:p>
            <a:pPr>
              <a:spcBef>
                <a:spcPts val="2400"/>
              </a:spcBef>
            </a:pPr>
            <a:r>
              <a:rPr lang="en-US" sz="2400" dirty="0">
                <a:solidFill>
                  <a:schemeClr val="bg1"/>
                </a:solidFill>
                <a:latin typeface="Arial" panose="020B0604020202020204" pitchFamily="34" charset="0"/>
                <a:cs typeface="Arial" panose="020B0604020202020204" pitchFamily="34" charset="0"/>
              </a:rPr>
              <a:t>Interview is not a confessional. </a:t>
            </a:r>
          </a:p>
          <a:p>
            <a:pPr>
              <a:spcBef>
                <a:spcPts val="2400"/>
              </a:spcBef>
            </a:pPr>
            <a:r>
              <a:rPr lang="en-US" sz="2400" dirty="0">
                <a:solidFill>
                  <a:schemeClr val="bg1"/>
                </a:solidFill>
                <a:latin typeface="Arial" panose="020B0604020202020204" pitchFamily="34" charset="0"/>
                <a:cs typeface="Arial" panose="020B0604020202020204" pitchFamily="34" charset="0"/>
              </a:rPr>
              <a:t>Don't fill silence.</a:t>
            </a:r>
            <a:br>
              <a:rPr lang="en-US" sz="2400" dirty="0">
                <a:solidFill>
                  <a:schemeClr val="bg1"/>
                </a:solidFill>
                <a:latin typeface="Arial" panose="020B0604020202020204" pitchFamily="34" charset="0"/>
                <a:cs typeface="Arial" panose="020B0604020202020204" pitchFamily="34" charset="0"/>
              </a:rPr>
            </a:br>
            <a:endParaRPr lang="en-US"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3382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67DC3F8-E9F4-014A-993D-08129E737159}"/>
              </a:ext>
            </a:extLst>
          </p:cNvPr>
          <p:cNvSpPr/>
          <p:nvPr/>
        </p:nvSpPr>
        <p:spPr>
          <a:xfrm flipH="1">
            <a:off x="5909732" y="1"/>
            <a:ext cx="6282268" cy="6857998"/>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2536447"/>
            <a:ext cx="4605865" cy="1446550"/>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Always Keep Your Cool </a:t>
            </a:r>
          </a:p>
        </p:txBody>
      </p:sp>
      <p:sp>
        <p:nvSpPr>
          <p:cNvPr id="7" name="TextBox 6">
            <a:extLst>
              <a:ext uri="{FF2B5EF4-FFF2-40B4-BE49-F238E27FC236}">
                <a16:creationId xmlns:a16="http://schemas.microsoft.com/office/drawing/2014/main" id="{F7E4418C-4DA3-674B-826D-BBED4889882D}"/>
              </a:ext>
            </a:extLst>
          </p:cNvPr>
          <p:cNvSpPr txBox="1"/>
          <p:nvPr/>
        </p:nvSpPr>
        <p:spPr>
          <a:xfrm>
            <a:off x="6468535" y="1474618"/>
            <a:ext cx="3894665" cy="5016758"/>
          </a:xfrm>
          <a:prstGeom prst="rect">
            <a:avLst/>
          </a:prstGeom>
          <a:noFill/>
        </p:spPr>
        <p:txBody>
          <a:bodyPr wrap="square" rtlCol="0">
            <a:spAutoFit/>
          </a:bodyPr>
          <a:lstStyle/>
          <a:p>
            <a:pPr lvl="0">
              <a:spcBef>
                <a:spcPts val="2400"/>
              </a:spcBef>
            </a:pPr>
            <a:r>
              <a:rPr lang="en-US" sz="2400" dirty="0">
                <a:solidFill>
                  <a:srgbClr val="49D345"/>
                </a:solidFill>
                <a:latin typeface="Arial" panose="020B0604020202020204" pitchFamily="34" charset="0"/>
                <a:cs typeface="Arial" panose="020B0604020202020204" pitchFamily="34" charset="0"/>
              </a:rPr>
              <a:t>Pause before </a:t>
            </a:r>
            <a:br>
              <a:rPr lang="en-US" sz="2400" dirty="0">
                <a:solidFill>
                  <a:srgbClr val="49D345"/>
                </a:solidFill>
                <a:latin typeface="Arial" panose="020B0604020202020204" pitchFamily="34" charset="0"/>
                <a:cs typeface="Arial" panose="020B0604020202020204" pitchFamily="34" charset="0"/>
              </a:rPr>
            </a:br>
            <a:r>
              <a:rPr lang="en-US" sz="2400" dirty="0">
                <a:solidFill>
                  <a:srgbClr val="49D345"/>
                </a:solidFill>
                <a:latin typeface="Arial" panose="020B0604020202020204" pitchFamily="34" charset="0"/>
                <a:cs typeface="Arial" panose="020B0604020202020204" pitchFamily="34" charset="0"/>
              </a:rPr>
              <a:t>answering questions</a:t>
            </a:r>
          </a:p>
          <a:p>
            <a:pPr lvl="0">
              <a:spcBef>
                <a:spcPts val="2400"/>
              </a:spcBef>
            </a:pPr>
            <a:r>
              <a:rPr lang="en-US" sz="2400" dirty="0">
                <a:solidFill>
                  <a:schemeClr val="bg1"/>
                </a:solidFill>
                <a:latin typeface="Arial" panose="020B0604020202020204" pitchFamily="34" charset="0"/>
                <a:cs typeface="Arial" panose="020B0604020202020204" pitchFamily="34" charset="0"/>
              </a:rPr>
              <a:t>Don’t get angry or emotional</a:t>
            </a:r>
          </a:p>
          <a:p>
            <a:pPr lvl="0">
              <a:spcBef>
                <a:spcPts val="2400"/>
              </a:spcBef>
            </a:pPr>
            <a:r>
              <a:rPr lang="en-US" sz="2400" dirty="0">
                <a:solidFill>
                  <a:schemeClr val="bg1"/>
                </a:solidFill>
                <a:latin typeface="Arial" panose="020B0604020202020204" pitchFamily="34" charset="0"/>
                <a:cs typeface="Arial" panose="020B0604020202020204" pitchFamily="34" charset="0"/>
              </a:rPr>
              <a:t>Don’t become argumentative</a:t>
            </a:r>
          </a:p>
          <a:p>
            <a:pPr lvl="0">
              <a:spcBef>
                <a:spcPts val="2400"/>
              </a:spcBef>
            </a:pPr>
            <a:r>
              <a:rPr lang="en-US" sz="2400" dirty="0">
                <a:solidFill>
                  <a:schemeClr val="bg1"/>
                </a:solidFill>
                <a:latin typeface="Arial" panose="020B0604020202020204" pitchFamily="34" charset="0"/>
                <a:cs typeface="Arial" panose="020B0604020202020204" pitchFamily="34" charset="0"/>
              </a:rPr>
              <a:t>Don’t stomp off and say “this interview is over”</a:t>
            </a:r>
          </a:p>
          <a:p>
            <a:pPr>
              <a:spcBef>
                <a:spcPts val="2400"/>
              </a:spcBef>
            </a:pPr>
            <a:r>
              <a:rPr lang="en-US" sz="2400" dirty="0">
                <a:solidFill>
                  <a:schemeClr val="bg1"/>
                </a:solidFill>
                <a:latin typeface="Arial" panose="020B0604020202020204" pitchFamily="34" charset="0"/>
                <a:cs typeface="Arial" panose="020B0604020202020204" pitchFamily="34" charset="0"/>
              </a:rPr>
              <a:t/>
            </a:r>
            <a:br>
              <a:rPr lang="en-US" sz="2400" dirty="0">
                <a:solidFill>
                  <a:schemeClr val="bg1"/>
                </a:solidFill>
                <a:latin typeface="Arial" panose="020B0604020202020204" pitchFamily="34" charset="0"/>
                <a:cs typeface="Arial" panose="020B0604020202020204" pitchFamily="34" charset="0"/>
              </a:rPr>
            </a:br>
            <a:endParaRPr lang="en-US"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8461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058CB7-FD64-A64F-90FD-2D9EF6EB2C07}"/>
              </a:ext>
            </a:extLst>
          </p:cNvPr>
          <p:cNvSpPr/>
          <p:nvPr/>
        </p:nvSpPr>
        <p:spPr>
          <a:xfrm>
            <a:off x="0" y="2701948"/>
            <a:ext cx="12192000" cy="4156050"/>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97465" y="1063424"/>
            <a:ext cx="7399868" cy="769441"/>
          </a:xfrm>
          <a:prstGeom prst="rect">
            <a:avLst/>
          </a:prstGeom>
          <a:noFill/>
        </p:spPr>
        <p:txBody>
          <a:bodyPr wrap="square" rtlCol="0">
            <a:spAutoFit/>
          </a:bodyPr>
          <a:lstStyle/>
          <a:p>
            <a:r>
              <a:rPr lang="en-US" sz="4400" dirty="0" smtClean="0">
                <a:solidFill>
                  <a:srgbClr val="10808E"/>
                </a:solidFill>
                <a:latin typeface="Arial" panose="020B0604020202020204" pitchFamily="34" charset="0"/>
                <a:cs typeface="Arial" panose="020B0604020202020204" pitchFamily="34" charset="0"/>
              </a:rPr>
              <a:t>What’s Private?</a:t>
            </a:r>
            <a:endParaRPr lang="en-US" sz="4400" dirty="0">
              <a:solidFill>
                <a:srgbClr val="10808E"/>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964AF0B-024E-C049-9C68-232F49FD7AD5}"/>
              </a:ext>
            </a:extLst>
          </p:cNvPr>
          <p:cNvSpPr txBox="1"/>
          <p:nvPr/>
        </p:nvSpPr>
        <p:spPr>
          <a:xfrm>
            <a:off x="897465" y="3188219"/>
            <a:ext cx="4470402" cy="830997"/>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Don’t Expect Much Privacy, Especially on Social Media </a:t>
            </a:r>
          </a:p>
        </p:txBody>
      </p:sp>
      <p:sp>
        <p:nvSpPr>
          <p:cNvPr id="3" name="Oval 2">
            <a:extLst>
              <a:ext uri="{FF2B5EF4-FFF2-40B4-BE49-F238E27FC236}">
                <a16:creationId xmlns:a16="http://schemas.microsoft.com/office/drawing/2014/main" id="{1C3545FA-2301-284B-A816-5C077E39C836}"/>
              </a:ext>
            </a:extLst>
          </p:cNvPr>
          <p:cNvSpPr/>
          <p:nvPr/>
        </p:nvSpPr>
        <p:spPr>
          <a:xfrm>
            <a:off x="8297332" y="370879"/>
            <a:ext cx="2743200" cy="2743200"/>
          </a:xfrm>
          <a:prstGeom prst="ellipse">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2305E04-8352-5E40-B429-D2B2618EB729}"/>
              </a:ext>
            </a:extLst>
          </p:cNvPr>
          <p:cNvSpPr/>
          <p:nvPr/>
        </p:nvSpPr>
        <p:spPr>
          <a:xfrm>
            <a:off x="8297332" y="3715947"/>
            <a:ext cx="2743200" cy="2743200"/>
          </a:xfrm>
          <a:prstGeom prst="ellipse">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7C64BB9-28C2-9344-978E-ABB82479B177}"/>
              </a:ext>
            </a:extLst>
          </p:cNvPr>
          <p:cNvSpPr txBox="1"/>
          <p:nvPr/>
        </p:nvSpPr>
        <p:spPr>
          <a:xfrm>
            <a:off x="8297332" y="1162498"/>
            <a:ext cx="2743200" cy="461665"/>
          </a:xfrm>
          <a:prstGeom prst="rect">
            <a:avLst/>
          </a:prstGeom>
          <a:noFill/>
        </p:spPr>
        <p:txBody>
          <a:bodyPr wrap="square" rtlCol="0">
            <a:spAutoFit/>
          </a:bodyPr>
          <a:lstStyle/>
          <a:p>
            <a:pPr algn="ctr"/>
            <a:r>
              <a:rPr lang="en-US" sz="2400" b="1" dirty="0">
                <a:solidFill>
                  <a:schemeClr val="bg1"/>
                </a:solidFill>
                <a:latin typeface="Arial" panose="020B0604020202020204" pitchFamily="34" charset="0"/>
                <a:cs typeface="Arial" panose="020B0604020202020204" pitchFamily="34" charset="0"/>
              </a:rPr>
              <a:t>Public</a:t>
            </a:r>
          </a:p>
        </p:txBody>
      </p:sp>
      <p:sp>
        <p:nvSpPr>
          <p:cNvPr id="12" name="TextBox 11">
            <a:extLst>
              <a:ext uri="{FF2B5EF4-FFF2-40B4-BE49-F238E27FC236}">
                <a16:creationId xmlns:a16="http://schemas.microsoft.com/office/drawing/2014/main" id="{062A7CC8-665E-E549-9F0F-05099650505D}"/>
              </a:ext>
            </a:extLst>
          </p:cNvPr>
          <p:cNvSpPr txBox="1"/>
          <p:nvPr/>
        </p:nvSpPr>
        <p:spPr>
          <a:xfrm>
            <a:off x="8644465" y="4983483"/>
            <a:ext cx="2048934" cy="461665"/>
          </a:xfrm>
          <a:prstGeom prst="rect">
            <a:avLst/>
          </a:prstGeom>
          <a:noFill/>
        </p:spPr>
        <p:txBody>
          <a:bodyPr wrap="square" rtlCol="0">
            <a:spAutoFit/>
          </a:bodyPr>
          <a:lstStyle/>
          <a:p>
            <a:pPr algn="ctr"/>
            <a:r>
              <a:rPr lang="en-US" sz="2400" b="1" dirty="0">
                <a:solidFill>
                  <a:schemeClr val="bg1"/>
                </a:solidFill>
                <a:latin typeface="Arial" panose="020B0604020202020204" pitchFamily="34" charset="0"/>
                <a:cs typeface="Arial" panose="020B0604020202020204" pitchFamily="34" charset="0"/>
              </a:rPr>
              <a:t>Private</a:t>
            </a:r>
          </a:p>
        </p:txBody>
      </p:sp>
      <p:sp>
        <p:nvSpPr>
          <p:cNvPr id="15" name="Oval 14">
            <a:extLst>
              <a:ext uri="{FF2B5EF4-FFF2-40B4-BE49-F238E27FC236}">
                <a16:creationId xmlns:a16="http://schemas.microsoft.com/office/drawing/2014/main" id="{E5BA377F-AD0D-864B-B0BA-ECD562813707}"/>
              </a:ext>
            </a:extLst>
          </p:cNvPr>
          <p:cNvSpPr/>
          <p:nvPr/>
        </p:nvSpPr>
        <p:spPr>
          <a:xfrm>
            <a:off x="8297332" y="2023014"/>
            <a:ext cx="2743200" cy="2743200"/>
          </a:xfrm>
          <a:prstGeom prst="ellipse">
            <a:avLst/>
          </a:prstGeom>
          <a:solidFill>
            <a:srgbClr val="49D345">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6CE114A-0809-1340-B63E-D90440612197}"/>
              </a:ext>
            </a:extLst>
          </p:cNvPr>
          <p:cNvSpPr txBox="1"/>
          <p:nvPr/>
        </p:nvSpPr>
        <p:spPr>
          <a:xfrm>
            <a:off x="8297332" y="3142053"/>
            <a:ext cx="2743200" cy="461665"/>
          </a:xfrm>
          <a:prstGeom prst="rect">
            <a:avLst/>
          </a:prstGeom>
          <a:noFill/>
        </p:spPr>
        <p:txBody>
          <a:bodyPr wrap="square" rtlCol="0">
            <a:spAutoFit/>
          </a:bodyPr>
          <a:lstStyle/>
          <a:p>
            <a:pPr algn="ctr"/>
            <a:r>
              <a:rPr lang="en-US" sz="2400" b="1" dirty="0">
                <a:solidFill>
                  <a:schemeClr val="bg1"/>
                </a:solidFill>
                <a:latin typeface="Arial" panose="020B0604020202020204" pitchFamily="34" charset="0"/>
                <a:cs typeface="Arial" panose="020B0604020202020204" pitchFamily="34" charset="0"/>
              </a:rPr>
              <a:t>Pseudo-private</a:t>
            </a:r>
          </a:p>
        </p:txBody>
      </p:sp>
    </p:spTree>
    <p:extLst>
      <p:ext uri="{BB962C8B-B14F-4D97-AF65-F5344CB8AC3E}">
        <p14:creationId xmlns:p14="http://schemas.microsoft.com/office/powerpoint/2010/main" val="739466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058CB7-FD64-A64F-90FD-2D9EF6EB2C07}"/>
              </a:ext>
            </a:extLst>
          </p:cNvPr>
          <p:cNvSpPr/>
          <p:nvPr/>
        </p:nvSpPr>
        <p:spPr>
          <a:xfrm>
            <a:off x="0" y="2701948"/>
            <a:ext cx="12192000" cy="4156050"/>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97465" y="1063424"/>
            <a:ext cx="7399868" cy="769441"/>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Don’t React, Respond</a:t>
            </a:r>
            <a:r>
              <a:rPr lang="en-US" sz="4400" dirty="0">
                <a:solidFill>
                  <a:srgbClr val="10808E"/>
                </a:solidFill>
                <a:effectLst/>
                <a:latin typeface="Arial" panose="020B0604020202020204" pitchFamily="34" charset="0"/>
                <a:cs typeface="Arial" panose="020B0604020202020204" pitchFamily="34" charset="0"/>
              </a:rPr>
              <a:t> </a:t>
            </a:r>
            <a:endParaRPr lang="en-US" sz="4400" dirty="0">
              <a:solidFill>
                <a:srgbClr val="10808E"/>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964AF0B-024E-C049-9C68-232F49FD7AD5}"/>
              </a:ext>
            </a:extLst>
          </p:cNvPr>
          <p:cNvSpPr txBox="1"/>
          <p:nvPr/>
        </p:nvSpPr>
        <p:spPr>
          <a:xfrm>
            <a:off x="897465" y="3217332"/>
            <a:ext cx="9702802" cy="1938992"/>
          </a:xfrm>
          <a:prstGeom prst="rect">
            <a:avLst/>
          </a:prstGeom>
          <a:noFill/>
        </p:spPr>
        <p:txBody>
          <a:bodyPr wrap="square" rtlCol="0">
            <a:spAutoFit/>
          </a:bodyPr>
          <a:lstStyle/>
          <a:p>
            <a:r>
              <a:rPr lang="en-US" sz="2400" dirty="0">
                <a:solidFill>
                  <a:srgbClr val="49D345"/>
                </a:solidFill>
                <a:latin typeface="Arial" panose="020B0604020202020204" pitchFamily="34" charset="0"/>
                <a:cs typeface="Arial" panose="020B0604020202020204" pitchFamily="34" charset="0"/>
              </a:rPr>
              <a:t>Respond to inquiries by being thoughtful. </a:t>
            </a:r>
          </a:p>
          <a:p>
            <a:r>
              <a:rPr lang="en-US" sz="2400" dirty="0">
                <a:solidFill>
                  <a:schemeClr val="bg1"/>
                </a:solidFill>
                <a:latin typeface="Arial" panose="020B0604020202020204" pitchFamily="34" charset="0"/>
                <a:cs typeface="Arial" panose="020B0604020202020204" pitchFamily="34" charset="0"/>
              </a:rPr>
              <a:t> </a:t>
            </a:r>
          </a:p>
          <a:p>
            <a:r>
              <a:rPr lang="en-US" sz="2400" dirty="0">
                <a:solidFill>
                  <a:schemeClr val="bg1"/>
                </a:solidFill>
                <a:latin typeface="Arial" panose="020B0604020202020204" pitchFamily="34" charset="0"/>
                <a:cs typeface="Arial" panose="020B0604020202020204" pitchFamily="34" charset="0"/>
              </a:rPr>
              <a:t>Remove the barriers to active listening. Keep yourself in a neutral state as a candidate. You’re ultimately a public servant who is more interested in truth, not partisan drivel. It’s more effective with voters. </a:t>
            </a:r>
          </a:p>
        </p:txBody>
      </p:sp>
    </p:spTree>
    <p:extLst>
      <p:ext uri="{BB962C8B-B14F-4D97-AF65-F5344CB8AC3E}">
        <p14:creationId xmlns:p14="http://schemas.microsoft.com/office/powerpoint/2010/main" val="2902522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67DC3F8-E9F4-014A-993D-08129E737159}"/>
              </a:ext>
            </a:extLst>
          </p:cNvPr>
          <p:cNvSpPr/>
          <p:nvPr/>
        </p:nvSpPr>
        <p:spPr>
          <a:xfrm flipH="1">
            <a:off x="5909732" y="1"/>
            <a:ext cx="6282268" cy="6857998"/>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7E4418C-4DA3-674B-826D-BBED4889882D}"/>
              </a:ext>
            </a:extLst>
          </p:cNvPr>
          <p:cNvSpPr txBox="1"/>
          <p:nvPr/>
        </p:nvSpPr>
        <p:spPr>
          <a:xfrm>
            <a:off x="6489704" y="1847151"/>
            <a:ext cx="3348564" cy="3600986"/>
          </a:xfrm>
          <a:prstGeom prst="rect">
            <a:avLst/>
          </a:prstGeom>
          <a:noFill/>
        </p:spPr>
        <p:txBody>
          <a:bodyPr wrap="square" rtlCol="0">
            <a:spAutoFit/>
          </a:bodyPr>
          <a:lstStyle/>
          <a:p>
            <a:pPr lvl="0">
              <a:spcBef>
                <a:spcPts val="1800"/>
              </a:spcBef>
            </a:pPr>
            <a:r>
              <a:rPr lang="en-US" sz="2400" dirty="0">
                <a:solidFill>
                  <a:schemeClr val="bg1"/>
                </a:solidFill>
                <a:latin typeface="Arial" panose="020B0604020202020204" pitchFamily="34" charset="0"/>
                <a:cs typeface="Arial" panose="020B0604020202020204" pitchFamily="34" charset="0"/>
              </a:rPr>
              <a:t>Bias or prejudice</a:t>
            </a:r>
          </a:p>
          <a:p>
            <a:pPr lvl="0">
              <a:spcBef>
                <a:spcPts val="1800"/>
              </a:spcBef>
            </a:pPr>
            <a:r>
              <a:rPr lang="en-US" sz="2400" dirty="0">
                <a:solidFill>
                  <a:schemeClr val="bg1"/>
                </a:solidFill>
                <a:latin typeface="Arial" panose="020B0604020202020204" pitchFamily="34" charset="0"/>
                <a:cs typeface="Arial" panose="020B0604020202020204" pitchFamily="34" charset="0"/>
              </a:rPr>
              <a:t>Language differences or accents</a:t>
            </a:r>
          </a:p>
          <a:p>
            <a:pPr lvl="0">
              <a:spcBef>
                <a:spcPts val="1800"/>
              </a:spcBef>
            </a:pPr>
            <a:r>
              <a:rPr lang="en-US" sz="2400" dirty="0">
                <a:solidFill>
                  <a:schemeClr val="bg1"/>
                </a:solidFill>
                <a:latin typeface="Arial" panose="020B0604020202020204" pitchFamily="34" charset="0"/>
                <a:cs typeface="Arial" panose="020B0604020202020204" pitchFamily="34" charset="0"/>
              </a:rPr>
              <a:t>Noise</a:t>
            </a:r>
          </a:p>
          <a:p>
            <a:pPr lvl="0">
              <a:spcBef>
                <a:spcPts val="1800"/>
              </a:spcBef>
            </a:pPr>
            <a:r>
              <a:rPr lang="en-US" sz="2400" dirty="0">
                <a:solidFill>
                  <a:srgbClr val="49D345"/>
                </a:solidFill>
                <a:latin typeface="Arial" panose="020B0604020202020204" pitchFamily="34" charset="0"/>
                <a:cs typeface="Arial" panose="020B0604020202020204" pitchFamily="34" charset="0"/>
              </a:rPr>
              <a:t>Worry, fear, or anger</a:t>
            </a:r>
          </a:p>
          <a:p>
            <a:pPr lvl="0">
              <a:spcBef>
                <a:spcPts val="1800"/>
              </a:spcBef>
            </a:pPr>
            <a:r>
              <a:rPr lang="en-US" sz="2400" dirty="0">
                <a:solidFill>
                  <a:schemeClr val="bg1"/>
                </a:solidFill>
                <a:latin typeface="Arial" panose="020B0604020202020204" pitchFamily="34" charset="0"/>
                <a:cs typeface="Arial" panose="020B0604020202020204" pitchFamily="34" charset="0"/>
              </a:rPr>
              <a:t>Lack of attention span</a:t>
            </a:r>
            <a:br>
              <a:rPr lang="en-US" sz="2400" dirty="0">
                <a:solidFill>
                  <a:schemeClr val="bg1"/>
                </a:solidFill>
                <a:latin typeface="Arial" panose="020B0604020202020204" pitchFamily="34" charset="0"/>
                <a:cs typeface="Arial" panose="020B0604020202020204" pitchFamily="34" charset="0"/>
              </a:rPr>
            </a:br>
            <a:endParaRPr lang="en-US" sz="2400" dirty="0">
              <a:solidFill>
                <a:schemeClr val="bg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2570DA5-40EF-244E-9CD8-B4F3B24A4F81}"/>
              </a:ext>
            </a:extLst>
          </p:cNvPr>
          <p:cNvSpPr txBox="1"/>
          <p:nvPr/>
        </p:nvSpPr>
        <p:spPr>
          <a:xfrm>
            <a:off x="1041395" y="2028616"/>
            <a:ext cx="4487342" cy="2800767"/>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What Are Barriers </a:t>
            </a:r>
            <a:br>
              <a:rPr lang="en-US" sz="4400" dirty="0">
                <a:solidFill>
                  <a:srgbClr val="10808E"/>
                </a:solidFill>
                <a:latin typeface="Arial" panose="020B0604020202020204" pitchFamily="34" charset="0"/>
                <a:cs typeface="Arial" panose="020B0604020202020204" pitchFamily="34" charset="0"/>
              </a:rPr>
            </a:br>
            <a:r>
              <a:rPr lang="en-US" sz="4400" dirty="0">
                <a:solidFill>
                  <a:srgbClr val="10808E"/>
                </a:solidFill>
                <a:latin typeface="Arial" panose="020B0604020202020204" pitchFamily="34" charset="0"/>
                <a:cs typeface="Arial" panose="020B0604020202020204" pitchFamily="34" charset="0"/>
              </a:rPr>
              <a:t>to Active Listening?</a:t>
            </a:r>
          </a:p>
        </p:txBody>
      </p:sp>
    </p:spTree>
    <p:extLst>
      <p:ext uri="{BB962C8B-B14F-4D97-AF65-F5344CB8AC3E}">
        <p14:creationId xmlns:p14="http://schemas.microsoft.com/office/powerpoint/2010/main" val="2007172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058CB7-FD64-A64F-90FD-2D9EF6EB2C07}"/>
              </a:ext>
            </a:extLst>
          </p:cNvPr>
          <p:cNvSpPr/>
          <p:nvPr/>
        </p:nvSpPr>
        <p:spPr>
          <a:xfrm>
            <a:off x="0" y="2701948"/>
            <a:ext cx="12192000" cy="4156050"/>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97465" y="1134994"/>
            <a:ext cx="8128002" cy="769441"/>
          </a:xfrm>
          <a:prstGeom prst="rect">
            <a:avLst/>
          </a:prstGeom>
          <a:noFill/>
        </p:spPr>
        <p:txBody>
          <a:bodyPr wrap="square" rtlCol="0">
            <a:spAutoFit/>
          </a:bodyPr>
          <a:lstStyle/>
          <a:p>
            <a:r>
              <a:rPr lang="en-US" sz="4400" dirty="0">
                <a:solidFill>
                  <a:srgbClr val="10808E"/>
                </a:solidFill>
                <a:latin typeface="Arial" panose="020B0604020202020204" pitchFamily="34" charset="0"/>
                <a:cs typeface="Arial" panose="020B0604020202020204" pitchFamily="34" charset="0"/>
              </a:rPr>
              <a:t>Additional Listening Barriers</a:t>
            </a:r>
            <a:r>
              <a:rPr lang="en-US" sz="4400" dirty="0">
                <a:solidFill>
                  <a:srgbClr val="10808E"/>
                </a:solidFill>
                <a:effectLst/>
                <a:latin typeface="Arial" panose="020B0604020202020204" pitchFamily="34" charset="0"/>
                <a:cs typeface="Arial" panose="020B0604020202020204" pitchFamily="34" charset="0"/>
              </a:rPr>
              <a:t> </a:t>
            </a:r>
            <a:endParaRPr lang="en-US" sz="4400" dirty="0">
              <a:solidFill>
                <a:srgbClr val="10808E"/>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964AF0B-024E-C049-9C68-232F49FD7AD5}"/>
              </a:ext>
            </a:extLst>
          </p:cNvPr>
          <p:cNvSpPr txBox="1"/>
          <p:nvPr/>
        </p:nvSpPr>
        <p:spPr>
          <a:xfrm>
            <a:off x="897465" y="3039428"/>
            <a:ext cx="8890002" cy="2769989"/>
          </a:xfrm>
          <a:prstGeom prst="rect">
            <a:avLst/>
          </a:prstGeom>
          <a:noFill/>
        </p:spPr>
        <p:txBody>
          <a:bodyPr wrap="square" rtlCol="0">
            <a:spAutoFit/>
          </a:bodyPr>
          <a:lstStyle/>
          <a:p>
            <a:pPr lvl="0">
              <a:spcBef>
                <a:spcPts val="1800"/>
              </a:spcBef>
            </a:pPr>
            <a:r>
              <a:rPr lang="en-US" sz="2400" dirty="0">
                <a:solidFill>
                  <a:schemeClr val="bg1"/>
                </a:solidFill>
                <a:latin typeface="Arial" panose="020B0604020202020204" pitchFamily="34" charset="0"/>
                <a:cs typeface="Arial" panose="020B0604020202020204" pitchFamily="34" charset="0"/>
              </a:rPr>
              <a:t>Making up your mind in advance that the subject is uninteresting or unimportant.</a:t>
            </a:r>
          </a:p>
          <a:p>
            <a:pPr lvl="0">
              <a:spcBef>
                <a:spcPts val="1800"/>
              </a:spcBef>
            </a:pPr>
            <a:r>
              <a:rPr lang="en-US" sz="2400" dirty="0">
                <a:solidFill>
                  <a:schemeClr val="bg1"/>
                </a:solidFill>
                <a:latin typeface="Arial" panose="020B0604020202020204" pitchFamily="34" charset="0"/>
                <a:cs typeface="Arial" panose="020B0604020202020204" pitchFamily="34" charset="0"/>
              </a:rPr>
              <a:t>Focusing on a speakers' looks and delivery instead of on what that person is saying.</a:t>
            </a:r>
          </a:p>
          <a:p>
            <a:pPr lvl="0">
              <a:spcBef>
                <a:spcPts val="1800"/>
              </a:spcBef>
            </a:pPr>
            <a:r>
              <a:rPr lang="en-US" sz="2400">
                <a:solidFill>
                  <a:schemeClr val="bg1"/>
                </a:solidFill>
                <a:latin typeface="Arial" panose="020B0604020202020204" pitchFamily="34" charset="0"/>
                <a:cs typeface="Arial" panose="020B0604020202020204" pitchFamily="34" charset="0"/>
              </a:rPr>
              <a:t>Paying </a:t>
            </a:r>
            <a:r>
              <a:rPr lang="en-US" sz="2400" smtClean="0">
                <a:solidFill>
                  <a:schemeClr val="bg1"/>
                </a:solidFill>
                <a:latin typeface="Arial" panose="020B0604020202020204" pitchFamily="34" charset="0"/>
                <a:cs typeface="Arial" panose="020B0604020202020204" pitchFamily="34" charset="0"/>
              </a:rPr>
              <a:t>only </a:t>
            </a:r>
            <a:r>
              <a:rPr lang="en-US" sz="2400" dirty="0">
                <a:solidFill>
                  <a:schemeClr val="bg1"/>
                </a:solidFill>
                <a:latin typeface="Arial" panose="020B0604020202020204" pitchFamily="34" charset="0"/>
                <a:cs typeface="Arial" panose="020B0604020202020204" pitchFamily="34" charset="0"/>
              </a:rPr>
              <a:t>partial attention to what someone is saying because you are busy thinking about what you are going to say next.</a:t>
            </a:r>
          </a:p>
        </p:txBody>
      </p:sp>
    </p:spTree>
    <p:extLst>
      <p:ext uri="{BB962C8B-B14F-4D97-AF65-F5344CB8AC3E}">
        <p14:creationId xmlns:p14="http://schemas.microsoft.com/office/powerpoint/2010/main" val="29503340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A0C58-AF99-E84D-A626-367582D33271}"/>
              </a:ext>
            </a:extLst>
          </p:cNvPr>
          <p:cNvSpPr>
            <a:spLocks noGrp="1"/>
          </p:cNvSpPr>
          <p:nvPr>
            <p:ph type="ctrTitle"/>
          </p:nvPr>
        </p:nvSpPr>
        <p:spPr>
          <a:xfrm>
            <a:off x="761999" y="1156031"/>
            <a:ext cx="10668000" cy="909835"/>
          </a:xfrm>
        </p:spPr>
        <p:txBody>
          <a:bodyPr>
            <a:normAutofit fontScale="90000"/>
          </a:bodyPr>
          <a:lstStyle/>
          <a:p>
            <a:pPr algn="l">
              <a:lnSpc>
                <a:spcPct val="150000"/>
              </a:lnSpc>
            </a:pPr>
            <a:r>
              <a:rPr lang="en-US" sz="4900" dirty="0">
                <a:solidFill>
                  <a:srgbClr val="10808E"/>
                </a:solidFill>
                <a:latin typeface="Arial" panose="020B0604020202020204" pitchFamily="34" charset="0"/>
                <a:cs typeface="Arial" panose="020B0604020202020204" pitchFamily="34" charset="0"/>
              </a:rPr>
              <a:t>Questions?</a:t>
            </a:r>
            <a:endParaRPr lang="en-US" sz="3600" dirty="0">
              <a:solidFill>
                <a:srgbClr val="10808E"/>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02A64400-9DEA-A14D-8F0A-900E1F4242FF}"/>
              </a:ext>
            </a:extLst>
          </p:cNvPr>
          <p:cNvSpPr/>
          <p:nvPr/>
        </p:nvSpPr>
        <p:spPr>
          <a:xfrm>
            <a:off x="7029669" y="5711013"/>
            <a:ext cx="5842000" cy="423219"/>
          </a:xfrm>
          <a:prstGeom prst="rect">
            <a:avLst/>
          </a:prstGeom>
          <a:solidFill>
            <a:srgbClr val="2A234C"/>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E4C0149-3ECB-9242-A10D-FDC1F531CA0A}"/>
              </a:ext>
            </a:extLst>
          </p:cNvPr>
          <p:cNvSpPr txBox="1"/>
          <p:nvPr/>
        </p:nvSpPr>
        <p:spPr>
          <a:xfrm>
            <a:off x="7173602" y="5743128"/>
            <a:ext cx="4850232" cy="338554"/>
          </a:xfrm>
          <a:prstGeom prst="rect">
            <a:avLst/>
          </a:prstGeom>
          <a:noFill/>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MICAH GRANT COMMUNICATIONS / JUNE 2021</a:t>
            </a:r>
          </a:p>
        </p:txBody>
      </p:sp>
    </p:spTree>
    <p:extLst>
      <p:ext uri="{BB962C8B-B14F-4D97-AF65-F5344CB8AC3E}">
        <p14:creationId xmlns:p14="http://schemas.microsoft.com/office/powerpoint/2010/main" val="381623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1" y="2"/>
            <a:ext cx="12192001"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1666011" y="427935"/>
            <a:ext cx="10086554" cy="1200329"/>
          </a:xfrm>
          <a:prstGeom prst="rect">
            <a:avLst/>
          </a:prstGeom>
          <a:noFill/>
        </p:spPr>
        <p:txBody>
          <a:bodyPr wrap="square" rtlCol="0">
            <a:spAutoFit/>
          </a:bodyPr>
          <a:lstStyle/>
          <a:p>
            <a:r>
              <a:rPr lang="en-US" sz="3600" dirty="0">
                <a:solidFill>
                  <a:srgbClr val="FFFFFF"/>
                </a:solidFill>
                <a:latin typeface="Arial" panose="020B0604020202020204" pitchFamily="34" charset="0"/>
                <a:cs typeface="Arial" panose="020B0604020202020204" pitchFamily="34" charset="0"/>
              </a:rPr>
              <a:t>Stop Assuming People</a:t>
            </a:r>
            <a:r>
              <a:rPr lang="en-US" sz="3600" b="1" dirty="0">
                <a:solidFill>
                  <a:srgbClr val="FFFFFF"/>
                </a:solidFill>
                <a:latin typeface="Arial" panose="020B0604020202020204" pitchFamily="34" charset="0"/>
                <a:cs typeface="Arial" panose="020B0604020202020204" pitchFamily="34" charset="0"/>
              </a:rPr>
              <a:t> Understand </a:t>
            </a:r>
            <a:r>
              <a:rPr lang="en-US" sz="3600" dirty="0">
                <a:solidFill>
                  <a:srgbClr val="FFFFFF"/>
                </a:solidFill>
                <a:latin typeface="Arial" panose="020B0604020202020204" pitchFamily="34" charset="0"/>
                <a:cs typeface="Arial" panose="020B0604020202020204" pitchFamily="34" charset="0"/>
              </a:rPr>
              <a:t>You </a:t>
            </a:r>
          </a:p>
          <a:p>
            <a:endParaRPr lang="en-US" sz="3600" dirty="0">
              <a:solidFill>
                <a:srgbClr val="FFFFFF"/>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B0F637C-BC5E-3E42-823E-4F0B0261DACC}"/>
              </a:ext>
            </a:extLst>
          </p:cNvPr>
          <p:cNvPicPr>
            <a:picLocks noChangeAspect="1"/>
          </p:cNvPicPr>
          <p:nvPr/>
        </p:nvPicPr>
        <p:blipFill>
          <a:blip r:embed="rId2"/>
          <a:stretch>
            <a:fillRect/>
          </a:stretch>
        </p:blipFill>
        <p:spPr>
          <a:xfrm>
            <a:off x="2665280" y="1537090"/>
            <a:ext cx="6888990" cy="4643746"/>
          </a:xfrm>
          <a:prstGeom prst="rect">
            <a:avLst/>
          </a:prstGeom>
        </p:spPr>
      </p:pic>
    </p:spTree>
    <p:extLst>
      <p:ext uri="{BB962C8B-B14F-4D97-AF65-F5344CB8AC3E}">
        <p14:creationId xmlns:p14="http://schemas.microsoft.com/office/powerpoint/2010/main" val="309489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0" y="0"/>
            <a:ext cx="11345334" cy="68579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D871E7E-E5C9-9545-88F1-818676C274FF}"/>
              </a:ext>
            </a:extLst>
          </p:cNvPr>
          <p:cNvSpPr/>
          <p:nvPr/>
        </p:nvSpPr>
        <p:spPr>
          <a:xfrm flipH="1">
            <a:off x="5909732" y="1"/>
            <a:ext cx="6282268"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2705724"/>
            <a:ext cx="4114801" cy="1446550"/>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The Medium </a:t>
            </a:r>
            <a:br>
              <a:rPr lang="en-US" sz="4400" dirty="0">
                <a:solidFill>
                  <a:schemeClr val="bg1"/>
                </a:solidFill>
                <a:latin typeface="Arial" panose="020B0604020202020204" pitchFamily="34" charset="0"/>
                <a:cs typeface="Arial" panose="020B0604020202020204" pitchFamily="34" charset="0"/>
              </a:rPr>
            </a:br>
            <a:r>
              <a:rPr lang="en-US" sz="4400" dirty="0">
                <a:solidFill>
                  <a:srgbClr val="49D345"/>
                </a:solidFill>
                <a:latin typeface="Arial" panose="020B0604020202020204" pitchFamily="34" charset="0"/>
                <a:cs typeface="Arial" panose="020B0604020202020204" pitchFamily="34" charset="0"/>
              </a:rPr>
              <a:t>is</a:t>
            </a:r>
            <a:r>
              <a:rPr lang="en-US" sz="4400" dirty="0">
                <a:solidFill>
                  <a:schemeClr val="bg1"/>
                </a:solidFill>
                <a:latin typeface="Arial" panose="020B0604020202020204" pitchFamily="34" charset="0"/>
                <a:cs typeface="Arial" panose="020B0604020202020204" pitchFamily="34" charset="0"/>
              </a:rPr>
              <a:t> the Message</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7E4418C-4DA3-674B-826D-BBED4889882D}"/>
              </a:ext>
            </a:extLst>
          </p:cNvPr>
          <p:cNvSpPr txBox="1"/>
          <p:nvPr/>
        </p:nvSpPr>
        <p:spPr>
          <a:xfrm>
            <a:off x="6282266" y="2705724"/>
            <a:ext cx="4521198" cy="1569660"/>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There’s a symbiotic relationship between your message and the medium you choose to communicate that message. </a:t>
            </a:r>
          </a:p>
        </p:txBody>
      </p:sp>
    </p:spTree>
    <p:extLst>
      <p:ext uri="{BB962C8B-B14F-4D97-AF65-F5344CB8AC3E}">
        <p14:creationId xmlns:p14="http://schemas.microsoft.com/office/powerpoint/2010/main" val="3539336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F093BFB-BE3E-6640-860C-A009E4358355}"/>
              </a:ext>
            </a:extLst>
          </p:cNvPr>
          <p:cNvSpPr txBox="1"/>
          <p:nvPr/>
        </p:nvSpPr>
        <p:spPr>
          <a:xfrm>
            <a:off x="897465" y="532123"/>
            <a:ext cx="6502401" cy="1446550"/>
          </a:xfrm>
          <a:prstGeom prst="rect">
            <a:avLst/>
          </a:prstGeom>
          <a:noFill/>
        </p:spPr>
        <p:txBody>
          <a:bodyPr wrap="square" rtlCol="0">
            <a:spAutoFit/>
          </a:bodyPr>
          <a:lstStyle/>
          <a:p>
            <a:r>
              <a:rPr lang="en-US" sz="4400" dirty="0">
                <a:solidFill>
                  <a:srgbClr val="07A8BB"/>
                </a:solidFill>
                <a:latin typeface="Arial" panose="020B0604020202020204" pitchFamily="34" charset="0"/>
                <a:cs typeface="Arial" panose="020B0604020202020204" pitchFamily="34" charset="0"/>
              </a:rPr>
              <a:t>There’s Plenty of Room for Miscommunication</a:t>
            </a:r>
            <a:r>
              <a:rPr lang="en-US" sz="4400" dirty="0">
                <a:solidFill>
                  <a:srgbClr val="07A8BB"/>
                </a:solidFill>
                <a:effectLst/>
                <a:latin typeface="Arial" panose="020B0604020202020204" pitchFamily="34" charset="0"/>
                <a:cs typeface="Arial" panose="020B0604020202020204" pitchFamily="34" charset="0"/>
              </a:rPr>
              <a:t> </a:t>
            </a:r>
            <a:endParaRPr lang="en-US" sz="4400" dirty="0">
              <a:solidFill>
                <a:srgbClr val="07A8BB"/>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C6058CB7-FD64-A64F-90FD-2D9EF6EB2C07}"/>
              </a:ext>
            </a:extLst>
          </p:cNvPr>
          <p:cNvSpPr/>
          <p:nvPr/>
        </p:nvSpPr>
        <p:spPr>
          <a:xfrm>
            <a:off x="0" y="2319867"/>
            <a:ext cx="12192000" cy="4538131"/>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964AF0B-024E-C049-9C68-232F49FD7AD5}"/>
              </a:ext>
            </a:extLst>
          </p:cNvPr>
          <p:cNvSpPr txBox="1"/>
          <p:nvPr/>
        </p:nvSpPr>
        <p:spPr>
          <a:xfrm>
            <a:off x="897465" y="2773466"/>
            <a:ext cx="5096934" cy="3554819"/>
          </a:xfrm>
          <a:prstGeom prst="rect">
            <a:avLst/>
          </a:prstGeom>
          <a:noFill/>
        </p:spPr>
        <p:txBody>
          <a:bodyPr wrap="square" rtlCol="0">
            <a:spAutoFit/>
          </a:bodyPr>
          <a:lstStyle/>
          <a:p>
            <a:pPr>
              <a:spcBef>
                <a:spcPts val="1200"/>
              </a:spcBef>
            </a:pPr>
            <a:r>
              <a:rPr lang="en-US" sz="2400" dirty="0">
                <a:solidFill>
                  <a:schemeClr val="bg1"/>
                </a:solidFill>
                <a:latin typeface="Arial" panose="020B0604020202020204" pitchFamily="34" charset="0"/>
                <a:cs typeface="Arial" panose="020B0604020202020204" pitchFamily="34" charset="0"/>
              </a:rPr>
              <a:t>There are common communication principles, but everyone has a different “relational history” with words and phrases. </a:t>
            </a:r>
          </a:p>
          <a:p>
            <a:pPr>
              <a:spcBef>
                <a:spcPts val="1200"/>
              </a:spcBef>
            </a:pPr>
            <a:r>
              <a:rPr lang="en-US" sz="2400" dirty="0">
                <a:solidFill>
                  <a:schemeClr val="bg1"/>
                </a:solidFill>
                <a:latin typeface="Arial" panose="020B0604020202020204" pitchFamily="34" charset="0"/>
                <a:cs typeface="Arial" panose="020B0604020202020204" pitchFamily="34" charset="0"/>
              </a:rPr>
              <a:t>As a candidate, and even prior to becoming one, you should immerse yourself in the language of your constituents. </a:t>
            </a:r>
          </a:p>
          <a:p>
            <a:pPr>
              <a:spcBef>
                <a:spcPts val="600"/>
              </a:spcBef>
            </a:pPr>
            <a:r>
              <a:rPr lang="en-US" dirty="0">
                <a:solidFill>
                  <a:schemeClr val="bg1"/>
                </a:solidFill>
                <a:latin typeface="Arial" panose="020B0604020202020204" pitchFamily="34" charset="0"/>
                <a:cs typeface="Arial" panose="020B0604020202020204" pitchFamily="34" charset="0"/>
              </a:rPr>
              <a:t> </a:t>
            </a:r>
          </a:p>
        </p:txBody>
      </p:sp>
      <p:sp>
        <p:nvSpPr>
          <p:cNvPr id="3" name="TextBox 2">
            <a:extLst>
              <a:ext uri="{FF2B5EF4-FFF2-40B4-BE49-F238E27FC236}">
                <a16:creationId xmlns:a16="http://schemas.microsoft.com/office/drawing/2014/main" id="{DA9D4580-E380-4045-874F-A23C461E1A0E}"/>
              </a:ext>
            </a:extLst>
          </p:cNvPr>
          <p:cNvSpPr txBox="1"/>
          <p:nvPr/>
        </p:nvSpPr>
        <p:spPr>
          <a:xfrm>
            <a:off x="7399866" y="5911242"/>
            <a:ext cx="5655733" cy="461665"/>
          </a:xfrm>
          <a:prstGeom prst="rect">
            <a:avLst/>
          </a:prstGeom>
          <a:noFill/>
        </p:spPr>
        <p:txBody>
          <a:bodyPr wrap="square" rtlCol="0">
            <a:spAutoFit/>
          </a:bodyPr>
          <a:lstStyle/>
          <a:p>
            <a:r>
              <a:rPr lang="en-US" sz="2400" dirty="0">
                <a:solidFill>
                  <a:srgbClr val="49D345"/>
                </a:solidFill>
                <a:latin typeface="Arial" panose="020B0604020202020204" pitchFamily="34" charset="0"/>
                <a:cs typeface="Arial" panose="020B0604020202020204" pitchFamily="34" charset="0"/>
              </a:rPr>
              <a:t>What is a “Big Boy?”</a:t>
            </a:r>
          </a:p>
        </p:txBody>
      </p:sp>
      <p:sp>
        <p:nvSpPr>
          <p:cNvPr id="8" name="TextBox 7">
            <a:extLst>
              <a:ext uri="{FF2B5EF4-FFF2-40B4-BE49-F238E27FC236}">
                <a16:creationId xmlns:a16="http://schemas.microsoft.com/office/drawing/2014/main" id="{A1D6D639-BAE4-B84B-93FD-1B726E76262B}"/>
              </a:ext>
            </a:extLst>
          </p:cNvPr>
          <p:cNvSpPr txBox="1"/>
          <p:nvPr/>
        </p:nvSpPr>
        <p:spPr>
          <a:xfrm>
            <a:off x="7399866" y="2790399"/>
            <a:ext cx="5655733" cy="3170099"/>
          </a:xfrm>
          <a:prstGeom prst="rect">
            <a:avLst/>
          </a:prstGeom>
          <a:noFill/>
        </p:spPr>
        <p:txBody>
          <a:bodyPr wrap="square" rtlCol="0">
            <a:spAutoFit/>
          </a:bodyPr>
          <a:lstStyle/>
          <a:p>
            <a:pPr>
              <a:spcBef>
                <a:spcPts val="1200"/>
              </a:spcBef>
            </a:pPr>
            <a:r>
              <a:rPr lang="en-US" sz="2400" b="1" dirty="0">
                <a:solidFill>
                  <a:schemeClr val="bg1"/>
                </a:solidFill>
                <a:latin typeface="Arial" panose="020B0604020202020204" pitchFamily="34" charset="0"/>
                <a:cs typeface="Arial" panose="020B0604020202020204" pitchFamily="34" charset="0"/>
              </a:rPr>
              <a:t>Semantics</a:t>
            </a:r>
            <a:r>
              <a:rPr lang="en-US" sz="2400" dirty="0">
                <a:solidFill>
                  <a:schemeClr val="bg1"/>
                </a:solidFill>
                <a:latin typeface="Arial" panose="020B0604020202020204" pitchFamily="34" charset="0"/>
                <a:cs typeface="Arial" panose="020B0604020202020204" pitchFamily="34" charset="0"/>
              </a:rPr>
              <a:t> </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What words mean</a:t>
            </a:r>
          </a:p>
          <a:p>
            <a:pPr>
              <a:spcBef>
                <a:spcPts val="1200"/>
              </a:spcBef>
            </a:pPr>
            <a:r>
              <a:rPr lang="en-US" sz="2400" b="1" dirty="0">
                <a:solidFill>
                  <a:schemeClr val="bg1"/>
                </a:solidFill>
                <a:latin typeface="Arial" panose="020B0604020202020204" pitchFamily="34" charset="0"/>
                <a:cs typeface="Arial" panose="020B0604020202020204" pitchFamily="34" charset="0"/>
              </a:rPr>
              <a:t>Pragmatics </a:t>
            </a:r>
            <a:r>
              <a:rPr lang="en-US" sz="2400" dirty="0">
                <a:solidFill>
                  <a:schemeClr val="bg1"/>
                </a:solidFill>
                <a:latin typeface="Arial" panose="020B0604020202020204" pitchFamily="34" charset="0"/>
                <a:cs typeface="Arial" panose="020B0604020202020204" pitchFamily="34" charset="0"/>
              </a:rPr>
              <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What words mean, together</a:t>
            </a:r>
            <a:endParaRPr lang="en-US" sz="2400" b="1" dirty="0">
              <a:solidFill>
                <a:schemeClr val="bg1"/>
              </a:solidFill>
              <a:latin typeface="Arial" panose="020B0604020202020204" pitchFamily="34" charset="0"/>
              <a:cs typeface="Arial" panose="020B0604020202020204" pitchFamily="34" charset="0"/>
            </a:endParaRPr>
          </a:p>
          <a:p>
            <a:pPr>
              <a:spcBef>
                <a:spcPts val="1200"/>
              </a:spcBef>
            </a:pPr>
            <a:r>
              <a:rPr lang="en-US" sz="2400" b="1" dirty="0">
                <a:solidFill>
                  <a:schemeClr val="bg1"/>
                </a:solidFill>
                <a:latin typeface="Arial" panose="020B0604020202020204" pitchFamily="34" charset="0"/>
                <a:cs typeface="Arial" panose="020B0604020202020204" pitchFamily="34" charset="0"/>
              </a:rPr>
              <a:t>Relational History</a:t>
            </a:r>
            <a:r>
              <a:rPr lang="en-US" sz="2400" dirty="0">
                <a:solidFill>
                  <a:schemeClr val="bg1"/>
                </a:solidFill>
                <a:latin typeface="Arial" panose="020B0604020202020204" pitchFamily="34" charset="0"/>
                <a:cs typeface="Arial" panose="020B0604020202020204" pitchFamily="34" charset="0"/>
              </a:rPr>
              <a:t> </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What words mean to you</a:t>
            </a:r>
          </a:p>
          <a:p>
            <a:r>
              <a:rPr lang="en-US" dirty="0">
                <a:solidFill>
                  <a:schemeClr val="bg1"/>
                </a:solidFill>
                <a:latin typeface="Arial" panose="020B0604020202020204" pitchFamily="34" charset="0"/>
                <a:cs typeface="Arial" panose="020B0604020202020204" pitchFamily="34" charset="0"/>
              </a:rPr>
              <a:t> </a:t>
            </a:r>
          </a:p>
          <a:p>
            <a:endParaRPr lang="en-US" dirty="0"/>
          </a:p>
        </p:txBody>
      </p:sp>
      <p:cxnSp>
        <p:nvCxnSpPr>
          <p:cNvPr id="11" name="Straight Connector 10">
            <a:extLst>
              <a:ext uri="{FF2B5EF4-FFF2-40B4-BE49-F238E27FC236}">
                <a16:creationId xmlns:a16="http://schemas.microsoft.com/office/drawing/2014/main" id="{EBA1B0EE-04E2-BD41-8A5B-FA5DADD7ECFD}"/>
              </a:ext>
            </a:extLst>
          </p:cNvPr>
          <p:cNvCxnSpPr>
            <a:cxnSpLocks/>
          </p:cNvCxnSpPr>
          <p:nvPr/>
        </p:nvCxnSpPr>
        <p:spPr>
          <a:xfrm>
            <a:off x="7467598" y="5793606"/>
            <a:ext cx="3386667" cy="0"/>
          </a:xfrm>
          <a:prstGeom prst="line">
            <a:avLst/>
          </a:prstGeom>
          <a:ln>
            <a:solidFill>
              <a:srgbClr val="49D345"/>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36895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727CD5-5E6E-F744-A28B-AD57594341DC}"/>
              </a:ext>
            </a:extLst>
          </p:cNvPr>
          <p:cNvSpPr/>
          <p:nvPr/>
        </p:nvSpPr>
        <p:spPr>
          <a:xfrm>
            <a:off x="0" y="0"/>
            <a:ext cx="12192000" cy="6857999"/>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D871E7E-E5C9-9545-88F1-818676C274FF}"/>
              </a:ext>
            </a:extLst>
          </p:cNvPr>
          <p:cNvSpPr/>
          <p:nvPr/>
        </p:nvSpPr>
        <p:spPr>
          <a:xfrm flipH="1">
            <a:off x="0" y="1"/>
            <a:ext cx="5435602"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2705724"/>
            <a:ext cx="4114801" cy="1446550"/>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It Gets More Complicated</a:t>
            </a:r>
            <a:r>
              <a:rPr lang="en-US" sz="4400" dirty="0">
                <a:solidFill>
                  <a:schemeClr val="bg1"/>
                </a:solidFill>
                <a:effectLst/>
                <a:latin typeface="Arial" panose="020B0604020202020204" pitchFamily="34" charset="0"/>
                <a:cs typeface="Arial" panose="020B0604020202020204" pitchFamily="34" charset="0"/>
              </a:rPr>
              <a:t> </a:t>
            </a:r>
            <a:endParaRPr lang="en-US" sz="4400"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7E4418C-4DA3-674B-826D-BBED4889882D}"/>
              </a:ext>
            </a:extLst>
          </p:cNvPr>
          <p:cNvSpPr txBox="1"/>
          <p:nvPr/>
        </p:nvSpPr>
        <p:spPr>
          <a:xfrm>
            <a:off x="6282268" y="2350124"/>
            <a:ext cx="4521198" cy="2554545"/>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Kinesics </a:t>
            </a:r>
          </a:p>
          <a:p>
            <a:r>
              <a:rPr lang="en-US" sz="3200" dirty="0">
                <a:solidFill>
                  <a:schemeClr val="bg1"/>
                </a:solidFill>
                <a:latin typeface="Arial" panose="020B0604020202020204" pitchFamily="34" charset="0"/>
                <a:cs typeface="Arial" panose="020B0604020202020204" pitchFamily="34" charset="0"/>
              </a:rPr>
              <a:t>Proxemics</a:t>
            </a:r>
          </a:p>
          <a:p>
            <a:r>
              <a:rPr lang="en-US" sz="3200" dirty="0">
                <a:solidFill>
                  <a:schemeClr val="bg1"/>
                </a:solidFill>
                <a:latin typeface="Arial" panose="020B0604020202020204" pitchFamily="34" charset="0"/>
                <a:cs typeface="Arial" panose="020B0604020202020204" pitchFamily="34" charset="0"/>
              </a:rPr>
              <a:t>Vocalics</a:t>
            </a:r>
          </a:p>
          <a:p>
            <a:r>
              <a:rPr lang="en-US" sz="3200" dirty="0">
                <a:solidFill>
                  <a:schemeClr val="bg1"/>
                </a:solidFill>
                <a:latin typeface="Arial" panose="020B0604020202020204" pitchFamily="34" charset="0"/>
                <a:cs typeface="Arial" panose="020B0604020202020204" pitchFamily="34" charset="0"/>
              </a:rPr>
              <a:t>Chronemics </a:t>
            </a:r>
          </a:p>
          <a:p>
            <a:r>
              <a:rPr lang="en-US" sz="3200" dirty="0">
                <a:solidFill>
                  <a:schemeClr val="bg1"/>
                </a:solidFill>
                <a:latin typeface="Arial" panose="020B0604020202020204" pitchFamily="34" charset="0"/>
                <a:cs typeface="Arial" panose="020B0604020202020204" pitchFamily="34" charset="0"/>
              </a:rPr>
              <a:t>Haptics </a:t>
            </a:r>
          </a:p>
        </p:txBody>
      </p:sp>
    </p:spTree>
    <p:extLst>
      <p:ext uri="{BB962C8B-B14F-4D97-AF65-F5344CB8AC3E}">
        <p14:creationId xmlns:p14="http://schemas.microsoft.com/office/powerpoint/2010/main" val="95864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F093BFB-BE3E-6640-860C-A009E4358355}"/>
              </a:ext>
            </a:extLst>
          </p:cNvPr>
          <p:cNvSpPr txBox="1"/>
          <p:nvPr/>
        </p:nvSpPr>
        <p:spPr>
          <a:xfrm>
            <a:off x="897465" y="1982450"/>
            <a:ext cx="3759199" cy="1446550"/>
          </a:xfrm>
          <a:prstGeom prst="rect">
            <a:avLst/>
          </a:prstGeom>
          <a:noFill/>
        </p:spPr>
        <p:txBody>
          <a:bodyPr wrap="square" rtlCol="0">
            <a:spAutoFit/>
          </a:bodyPr>
          <a:lstStyle/>
          <a:p>
            <a:r>
              <a:rPr lang="en-US" sz="4400" dirty="0">
                <a:solidFill>
                  <a:srgbClr val="07A8BB"/>
                </a:solidFill>
                <a:latin typeface="Arial" panose="020B0604020202020204" pitchFamily="34" charset="0"/>
                <a:cs typeface="Arial" panose="020B0604020202020204" pitchFamily="34" charset="0"/>
              </a:rPr>
              <a:t>Message Development</a:t>
            </a:r>
          </a:p>
        </p:txBody>
      </p:sp>
      <p:sp>
        <p:nvSpPr>
          <p:cNvPr id="7" name="TextBox 6">
            <a:extLst>
              <a:ext uri="{FF2B5EF4-FFF2-40B4-BE49-F238E27FC236}">
                <a16:creationId xmlns:a16="http://schemas.microsoft.com/office/drawing/2014/main" id="{F35B822A-BB85-ED48-9FC1-5C0391E3EE4C}"/>
              </a:ext>
            </a:extLst>
          </p:cNvPr>
          <p:cNvSpPr txBox="1"/>
          <p:nvPr/>
        </p:nvSpPr>
        <p:spPr>
          <a:xfrm>
            <a:off x="897465" y="3598333"/>
            <a:ext cx="3539062" cy="1446550"/>
          </a:xfrm>
          <a:prstGeom prst="rect">
            <a:avLst/>
          </a:prstGeom>
          <a:noFill/>
        </p:spPr>
        <p:txBody>
          <a:bodyPr wrap="square" rtlCol="0">
            <a:spAutoFit/>
          </a:bodyPr>
          <a:lstStyle/>
          <a:p>
            <a:r>
              <a:rPr lang="en-US" sz="4400" dirty="0">
                <a:solidFill>
                  <a:srgbClr val="49D345"/>
                </a:solidFill>
                <a:latin typeface="Arial" panose="020B0604020202020204" pitchFamily="34" charset="0"/>
                <a:cs typeface="Arial" panose="020B0604020202020204" pitchFamily="34" charset="0"/>
              </a:rPr>
              <a:t>Leesburg Grid</a:t>
            </a:r>
          </a:p>
        </p:txBody>
      </p:sp>
      <p:sp>
        <p:nvSpPr>
          <p:cNvPr id="8" name="Rectangle 7">
            <a:extLst>
              <a:ext uri="{FF2B5EF4-FFF2-40B4-BE49-F238E27FC236}">
                <a16:creationId xmlns:a16="http://schemas.microsoft.com/office/drawing/2014/main" id="{5F0609B5-EE8C-914B-A82D-2F2D927E2F0E}"/>
              </a:ext>
            </a:extLst>
          </p:cNvPr>
          <p:cNvSpPr/>
          <p:nvPr/>
        </p:nvSpPr>
        <p:spPr>
          <a:xfrm flipH="1">
            <a:off x="5444060" y="914711"/>
            <a:ext cx="2878674" cy="2551120"/>
          </a:xfrm>
          <a:prstGeom prst="rect">
            <a:avLst/>
          </a:prstGeom>
          <a:solidFill>
            <a:srgbClr val="2A234C"/>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B8A4E4-64B2-1E49-A3A3-F34C07E3D0E6}"/>
              </a:ext>
            </a:extLst>
          </p:cNvPr>
          <p:cNvSpPr/>
          <p:nvPr/>
        </p:nvSpPr>
        <p:spPr>
          <a:xfrm flipH="1">
            <a:off x="8305793" y="914711"/>
            <a:ext cx="2878674" cy="255112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2836C6-99AC-A445-AF49-EFB2D27EB8EC}"/>
              </a:ext>
            </a:extLst>
          </p:cNvPr>
          <p:cNvSpPr/>
          <p:nvPr/>
        </p:nvSpPr>
        <p:spPr>
          <a:xfrm flipH="1">
            <a:off x="5444060" y="3437777"/>
            <a:ext cx="2878674" cy="2551120"/>
          </a:xfrm>
          <a:prstGeom prst="rect">
            <a:avLst/>
          </a:prstGeom>
          <a:solidFill>
            <a:srgbClr val="10808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720CADC-BFFF-2846-A927-E2B641E66F02}"/>
              </a:ext>
            </a:extLst>
          </p:cNvPr>
          <p:cNvSpPr/>
          <p:nvPr/>
        </p:nvSpPr>
        <p:spPr>
          <a:xfrm flipH="1">
            <a:off x="8305793" y="3437777"/>
            <a:ext cx="2878674" cy="2551120"/>
          </a:xfrm>
          <a:prstGeom prst="rect">
            <a:avLst/>
          </a:prstGeom>
          <a:solidFill>
            <a:srgbClr val="2A234C"/>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438886AB-F205-454B-B540-5A13AA04D317}"/>
              </a:ext>
            </a:extLst>
          </p:cNvPr>
          <p:cNvSpPr txBox="1"/>
          <p:nvPr/>
        </p:nvSpPr>
        <p:spPr>
          <a:xfrm>
            <a:off x="6290736" y="1708921"/>
            <a:ext cx="1456260" cy="769441"/>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U/U</a:t>
            </a:r>
          </a:p>
        </p:txBody>
      </p:sp>
      <p:sp>
        <p:nvSpPr>
          <p:cNvPr id="16" name="TextBox 15">
            <a:extLst>
              <a:ext uri="{FF2B5EF4-FFF2-40B4-BE49-F238E27FC236}">
                <a16:creationId xmlns:a16="http://schemas.microsoft.com/office/drawing/2014/main" id="{AF2B4BC1-7D2F-9846-BE83-7E07F8EBEA7D}"/>
              </a:ext>
            </a:extLst>
          </p:cNvPr>
          <p:cNvSpPr txBox="1"/>
          <p:nvPr/>
        </p:nvSpPr>
        <p:spPr>
          <a:xfrm>
            <a:off x="9135536" y="1708921"/>
            <a:ext cx="1456260" cy="769441"/>
          </a:xfrm>
          <a:prstGeom prst="rect">
            <a:avLst/>
          </a:prstGeom>
          <a:noFill/>
        </p:spPr>
        <p:txBody>
          <a:bodyPr wrap="square" rtlCol="0">
            <a:spAutoFit/>
          </a:bodyPr>
          <a:lstStyle/>
          <a:p>
            <a:r>
              <a:rPr lang="en-US" sz="4400" dirty="0">
                <a:solidFill>
                  <a:srgbClr val="002060"/>
                </a:solidFill>
                <a:latin typeface="Arial" panose="020B0604020202020204" pitchFamily="34" charset="0"/>
                <a:cs typeface="Arial" panose="020B0604020202020204" pitchFamily="34" charset="0"/>
              </a:rPr>
              <a:t>U/T</a:t>
            </a:r>
          </a:p>
        </p:txBody>
      </p:sp>
      <p:sp>
        <p:nvSpPr>
          <p:cNvPr id="17" name="TextBox 16">
            <a:extLst>
              <a:ext uri="{FF2B5EF4-FFF2-40B4-BE49-F238E27FC236}">
                <a16:creationId xmlns:a16="http://schemas.microsoft.com/office/drawing/2014/main" id="{C3A25903-D138-CC43-A6C0-61FDBAD9A5FE}"/>
              </a:ext>
            </a:extLst>
          </p:cNvPr>
          <p:cNvSpPr txBox="1"/>
          <p:nvPr/>
        </p:nvSpPr>
        <p:spPr>
          <a:xfrm>
            <a:off x="9118601" y="4181189"/>
            <a:ext cx="1456260" cy="769441"/>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T/T</a:t>
            </a:r>
          </a:p>
        </p:txBody>
      </p:sp>
      <p:sp>
        <p:nvSpPr>
          <p:cNvPr id="18" name="TextBox 17">
            <a:extLst>
              <a:ext uri="{FF2B5EF4-FFF2-40B4-BE49-F238E27FC236}">
                <a16:creationId xmlns:a16="http://schemas.microsoft.com/office/drawing/2014/main" id="{A9297FF4-980E-5647-9C7D-FBEE6F0AB1E5}"/>
              </a:ext>
            </a:extLst>
          </p:cNvPr>
          <p:cNvSpPr txBox="1"/>
          <p:nvPr/>
        </p:nvSpPr>
        <p:spPr>
          <a:xfrm>
            <a:off x="6273803" y="4215054"/>
            <a:ext cx="1456260" cy="769441"/>
          </a:xfrm>
          <a:prstGeom prst="rect">
            <a:avLst/>
          </a:prstGeom>
          <a:noFill/>
        </p:spPr>
        <p:txBody>
          <a:bodyPr wrap="square" rtlCol="0">
            <a:spAutoFit/>
          </a:bodyPr>
          <a:lstStyle/>
          <a:p>
            <a:r>
              <a:rPr lang="en-US" sz="4400" dirty="0">
                <a:solidFill>
                  <a:schemeClr val="bg1"/>
                </a:solidFill>
                <a:latin typeface="Arial" panose="020B0604020202020204" pitchFamily="34" charset="0"/>
                <a:cs typeface="Arial" panose="020B0604020202020204" pitchFamily="34" charset="0"/>
              </a:rPr>
              <a:t>T/U</a:t>
            </a:r>
          </a:p>
        </p:txBody>
      </p:sp>
    </p:spTree>
    <p:extLst>
      <p:ext uri="{BB962C8B-B14F-4D97-AF65-F5344CB8AC3E}">
        <p14:creationId xmlns:p14="http://schemas.microsoft.com/office/powerpoint/2010/main" val="2317790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871E7E-E5C9-9545-88F1-818676C274FF}"/>
              </a:ext>
            </a:extLst>
          </p:cNvPr>
          <p:cNvSpPr/>
          <p:nvPr/>
        </p:nvSpPr>
        <p:spPr>
          <a:xfrm flipH="1">
            <a:off x="5435602" y="1"/>
            <a:ext cx="5909732" cy="6857998"/>
          </a:xfrm>
          <a:prstGeom prst="rect">
            <a:avLst/>
          </a:prstGeom>
          <a:solidFill>
            <a:srgbClr val="108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46666" y="2570258"/>
            <a:ext cx="4114801" cy="1446550"/>
          </a:xfrm>
          <a:prstGeom prst="rect">
            <a:avLst/>
          </a:prstGeom>
          <a:noFill/>
        </p:spPr>
        <p:txBody>
          <a:bodyPr wrap="square" rtlCol="0">
            <a:spAutoFit/>
          </a:bodyPr>
          <a:lstStyle/>
          <a:p>
            <a:r>
              <a:rPr lang="en-US" sz="4400" dirty="0">
                <a:solidFill>
                  <a:srgbClr val="07A8BB"/>
                </a:solidFill>
                <a:latin typeface="Arial" panose="020B0604020202020204" pitchFamily="34" charset="0"/>
                <a:cs typeface="Arial" panose="020B0604020202020204" pitchFamily="34" charset="0"/>
              </a:rPr>
              <a:t>Anatomy of a Good Message </a:t>
            </a:r>
          </a:p>
        </p:txBody>
      </p:sp>
      <p:sp>
        <p:nvSpPr>
          <p:cNvPr id="7" name="TextBox 6">
            <a:extLst>
              <a:ext uri="{FF2B5EF4-FFF2-40B4-BE49-F238E27FC236}">
                <a16:creationId xmlns:a16="http://schemas.microsoft.com/office/drawing/2014/main" id="{F7E4418C-4DA3-674B-826D-BBED4889882D}"/>
              </a:ext>
            </a:extLst>
          </p:cNvPr>
          <p:cNvSpPr txBox="1"/>
          <p:nvPr/>
        </p:nvSpPr>
        <p:spPr>
          <a:xfrm>
            <a:off x="6282266" y="2180792"/>
            <a:ext cx="4521198" cy="2554545"/>
          </a:xfrm>
          <a:prstGeom prst="rect">
            <a:avLst/>
          </a:prstGeom>
          <a:noFill/>
        </p:spPr>
        <p:txBody>
          <a:bodyPr wrap="square" rtlCol="0">
            <a:spAutoFit/>
          </a:bodyPr>
          <a:lstStyle/>
          <a:p>
            <a:pPr lvl="0"/>
            <a:r>
              <a:rPr lang="en-US" sz="3200" dirty="0">
                <a:solidFill>
                  <a:schemeClr val="bg1"/>
                </a:solidFill>
                <a:latin typeface="Arial" panose="020B0604020202020204" pitchFamily="34" charset="0"/>
                <a:cs typeface="Arial" panose="020B0604020202020204" pitchFamily="34" charset="0"/>
              </a:rPr>
              <a:t>Value-focused</a:t>
            </a:r>
          </a:p>
          <a:p>
            <a:pPr lvl="0"/>
            <a:r>
              <a:rPr lang="en-US" sz="3200" dirty="0">
                <a:solidFill>
                  <a:schemeClr val="bg1"/>
                </a:solidFill>
                <a:latin typeface="Arial" panose="020B0604020202020204" pitchFamily="34" charset="0"/>
                <a:cs typeface="Arial" panose="020B0604020202020204" pitchFamily="34" charset="0"/>
              </a:rPr>
              <a:t>Concise</a:t>
            </a:r>
          </a:p>
          <a:p>
            <a:pPr lvl="0"/>
            <a:r>
              <a:rPr lang="en-US" sz="3200" dirty="0">
                <a:solidFill>
                  <a:srgbClr val="49D345"/>
                </a:solidFill>
                <a:latin typeface="Arial" panose="020B0604020202020204" pitchFamily="34" charset="0"/>
                <a:cs typeface="Arial" panose="020B0604020202020204" pitchFamily="34" charset="0"/>
              </a:rPr>
              <a:t>Simple</a:t>
            </a:r>
          </a:p>
          <a:p>
            <a:pPr lvl="0"/>
            <a:r>
              <a:rPr lang="en-US" sz="3200" dirty="0">
                <a:solidFill>
                  <a:schemeClr val="bg1"/>
                </a:solidFill>
                <a:latin typeface="Arial" panose="020B0604020202020204" pitchFamily="34" charset="0"/>
                <a:cs typeface="Arial" panose="020B0604020202020204" pitchFamily="34" charset="0"/>
              </a:rPr>
              <a:t>Contextual </a:t>
            </a:r>
          </a:p>
          <a:p>
            <a:pPr lvl="0"/>
            <a:r>
              <a:rPr lang="en-US" sz="3200" dirty="0">
                <a:solidFill>
                  <a:schemeClr val="bg1"/>
                </a:solidFill>
                <a:latin typeface="Arial" panose="020B0604020202020204" pitchFamily="34" charset="0"/>
                <a:cs typeface="Arial" panose="020B0604020202020204" pitchFamily="34" charset="0"/>
              </a:rPr>
              <a:t>Not defensive</a:t>
            </a:r>
          </a:p>
        </p:txBody>
      </p:sp>
    </p:spTree>
    <p:extLst>
      <p:ext uri="{BB962C8B-B14F-4D97-AF65-F5344CB8AC3E}">
        <p14:creationId xmlns:p14="http://schemas.microsoft.com/office/powerpoint/2010/main" val="2986053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058CB7-FD64-A64F-90FD-2D9EF6EB2C07}"/>
              </a:ext>
            </a:extLst>
          </p:cNvPr>
          <p:cNvSpPr/>
          <p:nvPr/>
        </p:nvSpPr>
        <p:spPr>
          <a:xfrm>
            <a:off x="0" y="2701948"/>
            <a:ext cx="12192000" cy="4156050"/>
          </a:xfrm>
          <a:prstGeom prst="rect">
            <a:avLst/>
          </a:prstGeom>
          <a:solidFill>
            <a:srgbClr val="2A2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AA7B546-A979-D04F-B37E-BAB981C37EA2}"/>
              </a:ext>
            </a:extLst>
          </p:cNvPr>
          <p:cNvSpPr/>
          <p:nvPr/>
        </p:nvSpPr>
        <p:spPr>
          <a:xfrm flipH="1">
            <a:off x="7789330" y="524933"/>
            <a:ext cx="3556001" cy="5670812"/>
          </a:xfrm>
          <a:prstGeom prst="rect">
            <a:avLst/>
          </a:prstGeom>
          <a:solidFill>
            <a:srgbClr val="10808E"/>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093BFB-BE3E-6640-860C-A009E4358355}"/>
              </a:ext>
            </a:extLst>
          </p:cNvPr>
          <p:cNvSpPr txBox="1"/>
          <p:nvPr/>
        </p:nvSpPr>
        <p:spPr>
          <a:xfrm>
            <a:off x="897465" y="770510"/>
            <a:ext cx="6502401" cy="1446550"/>
          </a:xfrm>
          <a:prstGeom prst="rect">
            <a:avLst/>
          </a:prstGeom>
          <a:noFill/>
        </p:spPr>
        <p:txBody>
          <a:bodyPr wrap="square" rtlCol="0">
            <a:spAutoFit/>
          </a:bodyPr>
          <a:lstStyle/>
          <a:p>
            <a:r>
              <a:rPr lang="en-US" sz="4400" dirty="0">
                <a:solidFill>
                  <a:srgbClr val="07A8BB"/>
                </a:solidFill>
                <a:latin typeface="Arial" panose="020B0604020202020204" pitchFamily="34" charset="0"/>
                <a:cs typeface="Arial" panose="020B0604020202020204" pitchFamily="34" charset="0"/>
              </a:rPr>
              <a:t>Create Your Ecosphere of Communication</a:t>
            </a:r>
          </a:p>
        </p:txBody>
      </p:sp>
      <p:sp>
        <p:nvSpPr>
          <p:cNvPr id="2" name="TextBox 1">
            <a:extLst>
              <a:ext uri="{FF2B5EF4-FFF2-40B4-BE49-F238E27FC236}">
                <a16:creationId xmlns:a16="http://schemas.microsoft.com/office/drawing/2014/main" id="{C964AF0B-024E-C049-9C68-232F49FD7AD5}"/>
              </a:ext>
            </a:extLst>
          </p:cNvPr>
          <p:cNvSpPr txBox="1"/>
          <p:nvPr/>
        </p:nvSpPr>
        <p:spPr>
          <a:xfrm>
            <a:off x="897465" y="3279536"/>
            <a:ext cx="5960536" cy="2462213"/>
          </a:xfrm>
          <a:prstGeom prst="rect">
            <a:avLst/>
          </a:prstGeom>
          <a:noFill/>
        </p:spPr>
        <p:txBody>
          <a:bodyPr wrap="square" rtlCol="0">
            <a:spAutoFit/>
          </a:bodyPr>
          <a:lstStyle/>
          <a:p>
            <a:pPr>
              <a:spcBef>
                <a:spcPts val="1200"/>
              </a:spcBef>
            </a:pPr>
            <a:r>
              <a:rPr lang="en-US" sz="2400" dirty="0">
                <a:solidFill>
                  <a:srgbClr val="49D345"/>
                </a:solidFill>
                <a:latin typeface="Arial" panose="020B0604020202020204" pitchFamily="34" charset="0"/>
                <a:cs typeface="Arial" panose="020B0604020202020204" pitchFamily="34" charset="0"/>
              </a:rPr>
              <a:t>Decide what mediums you’re </a:t>
            </a:r>
            <a:br>
              <a:rPr lang="en-US" sz="2400" dirty="0">
                <a:solidFill>
                  <a:srgbClr val="49D345"/>
                </a:solidFill>
                <a:latin typeface="Arial" panose="020B0604020202020204" pitchFamily="34" charset="0"/>
                <a:cs typeface="Arial" panose="020B0604020202020204" pitchFamily="34" charset="0"/>
              </a:rPr>
            </a:br>
            <a:r>
              <a:rPr lang="en-US" sz="2400" dirty="0">
                <a:solidFill>
                  <a:srgbClr val="49D345"/>
                </a:solidFill>
                <a:latin typeface="Arial" panose="020B0604020202020204" pitchFamily="34" charset="0"/>
                <a:cs typeface="Arial" panose="020B0604020202020204" pitchFamily="34" charset="0"/>
              </a:rPr>
              <a:t>going to use and stick to them.</a:t>
            </a:r>
          </a:p>
          <a:p>
            <a:pPr>
              <a:spcBef>
                <a:spcPts val="1200"/>
              </a:spcBef>
            </a:pPr>
            <a:r>
              <a:rPr lang="en-US" sz="2400" dirty="0">
                <a:solidFill>
                  <a:schemeClr val="bg1"/>
                </a:solidFill>
                <a:latin typeface="Arial" panose="020B0604020202020204" pitchFamily="34" charset="0"/>
                <a:cs typeface="Arial" panose="020B0604020202020204" pitchFamily="34" charset="0"/>
              </a:rPr>
              <a:t>Candidates often become too fragmented and lose message quality and discipline. Communications should be tailored to the medium. Avoid derivative content. </a:t>
            </a:r>
          </a:p>
        </p:txBody>
      </p:sp>
      <p:sp>
        <p:nvSpPr>
          <p:cNvPr id="13" name="TextBox 12">
            <a:extLst>
              <a:ext uri="{FF2B5EF4-FFF2-40B4-BE49-F238E27FC236}">
                <a16:creationId xmlns:a16="http://schemas.microsoft.com/office/drawing/2014/main" id="{713A24F1-6F4C-684D-82FD-44162D4E2F0F}"/>
              </a:ext>
            </a:extLst>
          </p:cNvPr>
          <p:cNvSpPr txBox="1"/>
          <p:nvPr/>
        </p:nvSpPr>
        <p:spPr>
          <a:xfrm>
            <a:off x="7323665" y="944293"/>
            <a:ext cx="4487330" cy="4832092"/>
          </a:xfrm>
          <a:prstGeom prst="rect">
            <a:avLst/>
          </a:prstGeom>
          <a:noFill/>
        </p:spPr>
        <p:txBody>
          <a:bodyPr wrap="square" rtlCol="0">
            <a:spAutoFit/>
          </a:bodyPr>
          <a:lstStyle/>
          <a:p>
            <a:pPr algn="ctr"/>
            <a:r>
              <a:rPr lang="en-US" sz="2800" dirty="0">
                <a:solidFill>
                  <a:schemeClr val="bg1"/>
                </a:solidFill>
              </a:rPr>
              <a:t>Message</a:t>
            </a:r>
          </a:p>
          <a:p>
            <a:pPr algn="ctr"/>
            <a:r>
              <a:rPr lang="en-US" sz="2800" dirty="0">
                <a:solidFill>
                  <a:schemeClr val="bg1"/>
                </a:solidFill>
              </a:rPr>
              <a:t>I</a:t>
            </a:r>
          </a:p>
          <a:p>
            <a:pPr algn="ctr"/>
            <a:r>
              <a:rPr lang="en-US" sz="2800" dirty="0">
                <a:solidFill>
                  <a:schemeClr val="bg1"/>
                </a:solidFill>
              </a:rPr>
              <a:t>Press Release</a:t>
            </a:r>
          </a:p>
          <a:p>
            <a:pPr algn="ctr"/>
            <a:r>
              <a:rPr lang="en-US" sz="2800" dirty="0">
                <a:solidFill>
                  <a:schemeClr val="bg1"/>
                </a:solidFill>
              </a:rPr>
              <a:t>I</a:t>
            </a:r>
          </a:p>
          <a:p>
            <a:pPr algn="ctr"/>
            <a:r>
              <a:rPr lang="en-US" sz="2800" dirty="0">
                <a:solidFill>
                  <a:schemeClr val="bg1"/>
                </a:solidFill>
              </a:rPr>
              <a:t>Social Media </a:t>
            </a:r>
          </a:p>
          <a:p>
            <a:pPr algn="ctr"/>
            <a:r>
              <a:rPr lang="en-US" sz="2800" dirty="0">
                <a:solidFill>
                  <a:schemeClr val="bg1"/>
                </a:solidFill>
              </a:rPr>
              <a:t>I</a:t>
            </a:r>
          </a:p>
          <a:p>
            <a:pPr algn="ctr"/>
            <a:r>
              <a:rPr lang="en-US" sz="2800" dirty="0">
                <a:solidFill>
                  <a:schemeClr val="bg1"/>
                </a:solidFill>
              </a:rPr>
              <a:t>Television </a:t>
            </a:r>
          </a:p>
          <a:p>
            <a:pPr algn="ctr"/>
            <a:r>
              <a:rPr lang="en-US" sz="2800" dirty="0">
                <a:solidFill>
                  <a:schemeClr val="bg1"/>
                </a:solidFill>
              </a:rPr>
              <a:t>I</a:t>
            </a:r>
          </a:p>
          <a:p>
            <a:pPr algn="ctr"/>
            <a:r>
              <a:rPr lang="en-US" sz="2800" dirty="0">
                <a:solidFill>
                  <a:schemeClr val="bg1"/>
                </a:solidFill>
              </a:rPr>
              <a:t>Radio </a:t>
            </a:r>
            <a:br>
              <a:rPr lang="en-US" sz="2800" dirty="0">
                <a:solidFill>
                  <a:schemeClr val="bg1"/>
                </a:solidFill>
              </a:rPr>
            </a:br>
            <a:r>
              <a:rPr lang="en-US" sz="2800" dirty="0">
                <a:solidFill>
                  <a:schemeClr val="bg1"/>
                </a:solidFill>
              </a:rPr>
              <a:t>I</a:t>
            </a:r>
          </a:p>
          <a:p>
            <a:pPr algn="ctr"/>
            <a:r>
              <a:rPr lang="en-US" sz="2800" dirty="0">
                <a:solidFill>
                  <a:schemeClr val="bg1"/>
                </a:solidFill>
              </a:rPr>
              <a:t>Digital </a:t>
            </a:r>
          </a:p>
        </p:txBody>
      </p:sp>
    </p:spTree>
    <p:extLst>
      <p:ext uri="{BB962C8B-B14F-4D97-AF65-F5344CB8AC3E}">
        <p14:creationId xmlns:p14="http://schemas.microsoft.com/office/powerpoint/2010/main" val="427600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712</Words>
  <Application>Microsoft Office PowerPoint</Application>
  <PresentationFormat>Widescreen</PresentationFormat>
  <Paragraphs>137</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Times New Roman</vt:lpstr>
      <vt:lpstr>Office Theme</vt:lpstr>
      <vt:lpstr>The Media Isn’t Fake (Mostly)  You’re Just a Poor Communicator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Media Isn’t Fake (Mostly), You’re Just a Poor Communicator </dc:title>
  <dc:creator>Burns, Susan</dc:creator>
  <cp:lastModifiedBy>Micah Grant</cp:lastModifiedBy>
  <cp:revision>25</cp:revision>
  <dcterms:created xsi:type="dcterms:W3CDTF">2021-06-18T22:29:47Z</dcterms:created>
  <dcterms:modified xsi:type="dcterms:W3CDTF">2022-05-21T16:39:07Z</dcterms:modified>
</cp:coreProperties>
</file>